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sldIdLst>
    <p:sldId id="307" r:id="rId2"/>
    <p:sldId id="339" r:id="rId3"/>
    <p:sldId id="314" r:id="rId4"/>
    <p:sldId id="340" r:id="rId5"/>
    <p:sldId id="346" r:id="rId6"/>
    <p:sldId id="364" r:id="rId7"/>
    <p:sldId id="372" r:id="rId8"/>
    <p:sldId id="365" r:id="rId9"/>
    <p:sldId id="366" r:id="rId10"/>
    <p:sldId id="341" r:id="rId11"/>
    <p:sldId id="342" r:id="rId12"/>
    <p:sldId id="343" r:id="rId13"/>
    <p:sldId id="344" r:id="rId14"/>
    <p:sldId id="368" r:id="rId15"/>
    <p:sldId id="345" r:id="rId16"/>
    <p:sldId id="347" r:id="rId17"/>
    <p:sldId id="348" r:id="rId18"/>
    <p:sldId id="352" r:id="rId19"/>
    <p:sldId id="353" r:id="rId20"/>
    <p:sldId id="349" r:id="rId21"/>
    <p:sldId id="354" r:id="rId22"/>
    <p:sldId id="350" r:id="rId23"/>
    <p:sldId id="355" r:id="rId24"/>
    <p:sldId id="358" r:id="rId25"/>
    <p:sldId id="373" r:id="rId26"/>
    <p:sldId id="374" r:id="rId27"/>
    <p:sldId id="376" r:id="rId28"/>
    <p:sldId id="375" r:id="rId29"/>
    <p:sldId id="377" r:id="rId30"/>
    <p:sldId id="369" r:id="rId31"/>
    <p:sldId id="370" r:id="rId32"/>
    <p:sldId id="371" r:id="rId33"/>
    <p:sldId id="367" r:id="rId34"/>
    <p:sldId id="356" r:id="rId35"/>
    <p:sldId id="357" r:id="rId36"/>
    <p:sldId id="351" r:id="rId37"/>
    <p:sldId id="359" r:id="rId38"/>
    <p:sldId id="360" r:id="rId39"/>
    <p:sldId id="363" r:id="rId40"/>
    <p:sldId id="362" r:id="rId41"/>
    <p:sldId id="305"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C1"/>
    <a:srgbClr val="FF5050"/>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autoAdjust="0"/>
    <p:restoredTop sz="98757" autoAdjust="0"/>
  </p:normalViewPr>
  <p:slideViewPr>
    <p:cSldViewPr>
      <p:cViewPr varScale="1">
        <p:scale>
          <a:sx n="148" d="100"/>
          <a:sy n="148" d="100"/>
        </p:scale>
        <p:origin x="63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C9A9E-340D-40B2-A838-C17173E46B31}"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ru-RU"/>
        </a:p>
      </dgm:t>
    </dgm:pt>
    <dgm:pt modelId="{455AB1D6-AF34-4A6C-A55E-FB6FCFC3615C}">
      <dgm:prSet phldrT="[Text]" custT="1"/>
      <dgm:spPr>
        <a:solidFill>
          <a:srgbClr val="C00000"/>
        </a:solidFill>
        <a:ln>
          <a:noFill/>
        </a:ln>
      </dgm:spPr>
      <dgm:t>
        <a:bodyPr/>
        <a:lstStyle/>
        <a:p>
          <a:pPr algn="r"/>
          <a:r>
            <a:rPr lang="en-US" sz="2000" b="1" dirty="0" err="1" smtClean="0">
              <a:solidFill>
                <a:schemeClr val="bg1"/>
              </a:solidFill>
              <a:latin typeface="Aller" pitchFamily="2" charset="0"/>
            </a:rPr>
            <a:t>Desarrollo</a:t>
          </a:r>
          <a:endParaRPr lang="ru-RU" sz="2000" b="1" dirty="0">
            <a:solidFill>
              <a:schemeClr val="bg1"/>
            </a:solidFill>
          </a:endParaRPr>
        </a:p>
      </dgm:t>
    </dgm:pt>
    <dgm:pt modelId="{98126E4E-3846-4A8A-9DAF-E7D3B668E19B}" type="parTrans" cxnId="{0A59D796-9EEE-443A-AF8B-659BF1AA42A5}">
      <dgm:prSet/>
      <dgm:spPr/>
      <dgm:t>
        <a:bodyPr/>
        <a:lstStyle/>
        <a:p>
          <a:endParaRPr lang="ru-RU"/>
        </a:p>
      </dgm:t>
    </dgm:pt>
    <dgm:pt modelId="{B666D20B-0053-4C5B-8C98-359C62FC4DA0}" type="sibTrans" cxnId="{0A59D796-9EEE-443A-AF8B-659BF1AA42A5}">
      <dgm:prSet/>
      <dgm:spPr/>
      <dgm:t>
        <a:bodyPr/>
        <a:lstStyle/>
        <a:p>
          <a:endParaRPr lang="ru-RU"/>
        </a:p>
      </dgm:t>
    </dgm:pt>
    <dgm:pt modelId="{A7BDDE6F-FC41-4E15-8545-B149710FD768}">
      <dgm:prSet phldrT="[Text]" custT="1"/>
      <dgm:spPr/>
      <dgm:t>
        <a:bodyPr lIns="72000" tIns="108000"/>
        <a:lstStyle/>
        <a:p>
          <a:pPr>
            <a:tabLst>
              <a:tab pos="177800" algn="l"/>
            </a:tabLst>
          </a:pPr>
          <a:r>
            <a:rPr lang="en-US" sz="1100" b="0" dirty="0" err="1" smtClean="0">
              <a:solidFill>
                <a:schemeClr val="bg1"/>
              </a:solidFill>
            </a:rPr>
            <a:t>Desarrollo</a:t>
          </a:r>
          <a:r>
            <a:rPr lang="en-US" sz="1100" b="0" dirty="0" smtClean="0">
              <a:solidFill>
                <a:schemeClr val="bg1"/>
              </a:solidFill>
            </a:rPr>
            <a:t>.</a:t>
          </a:r>
        </a:p>
        <a:p>
          <a:pPr>
            <a:tabLst>
              <a:tab pos="177800" algn="l"/>
            </a:tabLst>
          </a:pPr>
          <a:r>
            <a:rPr lang="en-US" sz="1100" b="0" dirty="0" err="1" smtClean="0">
              <a:solidFill>
                <a:schemeClr val="bg1"/>
              </a:solidFill>
            </a:rPr>
            <a:t>Depuración</a:t>
          </a:r>
          <a:r>
            <a:rPr lang="en-US" sz="1100" b="0" dirty="0" smtClean="0">
              <a:solidFill>
                <a:schemeClr val="bg1"/>
              </a:solidFill>
            </a:rPr>
            <a:t>.</a:t>
          </a:r>
        </a:p>
        <a:p>
          <a:pPr>
            <a:tabLst>
              <a:tab pos="177800" algn="l"/>
            </a:tabLst>
          </a:pPr>
          <a:r>
            <a:rPr lang="en-US" sz="1100" b="0" dirty="0" smtClean="0">
              <a:solidFill>
                <a:schemeClr val="bg1"/>
              </a:solidFill>
            </a:rPr>
            <a:t>Test Kit.</a:t>
          </a:r>
        </a:p>
        <a:p>
          <a:pPr>
            <a:tabLst>
              <a:tab pos="177800" algn="l"/>
            </a:tabLst>
          </a:pPr>
          <a:endParaRPr lang="ru-RU" sz="1100" b="0" dirty="0">
            <a:solidFill>
              <a:schemeClr val="bg1"/>
            </a:solidFill>
          </a:endParaRPr>
        </a:p>
      </dgm:t>
    </dgm:pt>
    <dgm:pt modelId="{AB87B091-BB6F-4544-95A6-C7844CCAD6BD}" type="parTrans" cxnId="{A78522CB-304C-425E-BB07-FE59D83FB4AC}">
      <dgm:prSet/>
      <dgm:spPr/>
      <dgm:t>
        <a:bodyPr/>
        <a:lstStyle/>
        <a:p>
          <a:endParaRPr lang="ru-RU"/>
        </a:p>
      </dgm:t>
    </dgm:pt>
    <dgm:pt modelId="{90410A5A-B46E-45FD-9471-B06290FB5837}" type="sibTrans" cxnId="{A78522CB-304C-425E-BB07-FE59D83FB4AC}">
      <dgm:prSet/>
      <dgm:spPr/>
      <dgm:t>
        <a:bodyPr/>
        <a:lstStyle/>
        <a:p>
          <a:endParaRPr lang="ru-RU"/>
        </a:p>
      </dgm:t>
    </dgm:pt>
    <dgm:pt modelId="{8A01A98C-0830-48A4-B580-D246752783F8}">
      <dgm:prSet phldrT="[Text]" custT="1"/>
      <dgm:spPr/>
      <dgm:t>
        <a:bodyPr lIns="72000" tIns="108000"/>
        <a:lstStyle/>
        <a:p>
          <a:r>
            <a:rPr lang="fi-FI" sz="1100" dirty="0" err="1" smtClean="0">
              <a:solidFill>
                <a:schemeClr val="tx1"/>
              </a:solidFill>
            </a:rPr>
            <a:t>Envio</a:t>
          </a:r>
          <a:r>
            <a:rPr lang="fi-FI" sz="1100" dirty="0" smtClean="0">
              <a:solidFill>
                <a:schemeClr val="tx1"/>
              </a:solidFill>
            </a:rPr>
            <a:t>.</a:t>
          </a:r>
        </a:p>
        <a:p>
          <a:r>
            <a:rPr lang="fi-FI" sz="1100" dirty="0" err="1" smtClean="0">
              <a:solidFill>
                <a:schemeClr val="tx1"/>
              </a:solidFill>
            </a:rPr>
            <a:t>Validación</a:t>
          </a:r>
          <a:r>
            <a:rPr lang="fi-FI" sz="1100" dirty="0" smtClean="0">
              <a:solidFill>
                <a:schemeClr val="tx1"/>
              </a:solidFill>
            </a:rPr>
            <a:t>.</a:t>
          </a:r>
        </a:p>
        <a:p>
          <a:r>
            <a:rPr lang="fi-FI" sz="1100" dirty="0" err="1" smtClean="0">
              <a:solidFill>
                <a:schemeClr val="tx1"/>
              </a:solidFill>
            </a:rPr>
            <a:t>Certificación</a:t>
          </a:r>
          <a:r>
            <a:rPr lang="fi-FI" sz="1100" dirty="0" smtClean="0">
              <a:solidFill>
                <a:schemeClr val="tx1"/>
              </a:solidFill>
            </a:rPr>
            <a:t>.</a:t>
          </a:r>
        </a:p>
        <a:p>
          <a:r>
            <a:rPr lang="fi-FI" sz="1100" dirty="0" smtClean="0">
              <a:solidFill>
                <a:schemeClr val="tx1"/>
              </a:solidFill>
            </a:rPr>
            <a:t>Firma.</a:t>
          </a:r>
        </a:p>
        <a:p>
          <a:r>
            <a:rPr lang="fi-FI" sz="1100" dirty="0" smtClean="0">
              <a:solidFill>
                <a:schemeClr val="tx1"/>
              </a:solidFill>
            </a:rPr>
            <a:t>Deployment Service. </a:t>
          </a:r>
          <a:endParaRPr lang="ru-RU" sz="1100" dirty="0">
            <a:solidFill>
              <a:schemeClr val="tx1"/>
            </a:solidFill>
          </a:endParaRPr>
        </a:p>
      </dgm:t>
    </dgm:pt>
    <dgm:pt modelId="{9F7291E4-3CAF-4CD0-81EA-872EA32A9310}" type="parTrans" cxnId="{073A242D-5C1F-4F04-BFB2-E568EFE793B4}">
      <dgm:prSet/>
      <dgm:spPr/>
      <dgm:t>
        <a:bodyPr/>
        <a:lstStyle/>
        <a:p>
          <a:endParaRPr lang="ru-RU"/>
        </a:p>
      </dgm:t>
    </dgm:pt>
    <dgm:pt modelId="{C098B0CA-4E41-4CA6-8EDD-0711701E7D70}" type="sibTrans" cxnId="{073A242D-5C1F-4F04-BFB2-E568EFE793B4}">
      <dgm:prSet/>
      <dgm:spPr/>
      <dgm:t>
        <a:bodyPr/>
        <a:lstStyle/>
        <a:p>
          <a:endParaRPr lang="ru-RU"/>
        </a:p>
      </dgm:t>
    </dgm:pt>
    <dgm:pt modelId="{2857A458-6690-4FE0-9F5B-AFF636E98272}">
      <dgm:prSet phldrT="[Text]"/>
      <dgm:spPr>
        <a:solidFill>
          <a:srgbClr val="990033"/>
        </a:solidFill>
        <a:ln>
          <a:noFill/>
        </a:ln>
      </dgm:spPr>
      <dgm:t>
        <a:bodyPr/>
        <a:lstStyle/>
        <a:p>
          <a:r>
            <a:rPr lang="en-US" dirty="0" smtClean="0">
              <a:solidFill>
                <a:schemeClr val="bg1"/>
              </a:solidFill>
              <a:latin typeface="Aller" pitchFamily="2" charset="0"/>
            </a:rPr>
            <a:t>Store</a:t>
          </a:r>
          <a:endParaRPr lang="ru-RU" dirty="0">
            <a:solidFill>
              <a:schemeClr val="bg1"/>
            </a:solidFill>
          </a:endParaRPr>
        </a:p>
      </dgm:t>
    </dgm:pt>
    <dgm:pt modelId="{02568AB9-0E3C-41EC-A2AC-7C39625D9D47}" type="parTrans" cxnId="{28DB586D-385A-4CC2-A8DB-BA61DCF5FE0D}">
      <dgm:prSet/>
      <dgm:spPr/>
      <dgm:t>
        <a:bodyPr/>
        <a:lstStyle/>
        <a:p>
          <a:endParaRPr lang="ru-RU"/>
        </a:p>
      </dgm:t>
    </dgm:pt>
    <dgm:pt modelId="{1633F264-1238-4D77-9A8C-AF5271215D61}" type="sibTrans" cxnId="{28DB586D-385A-4CC2-A8DB-BA61DCF5FE0D}">
      <dgm:prSet/>
      <dgm:spPr/>
      <dgm:t>
        <a:bodyPr/>
        <a:lstStyle/>
        <a:p>
          <a:endParaRPr lang="ru-RU"/>
        </a:p>
      </dgm:t>
    </dgm:pt>
    <dgm:pt modelId="{5091AEAB-21C7-43AB-8868-EAD3E75E9435}">
      <dgm:prSet phldrT="[Text]" custT="1"/>
      <dgm:spPr/>
      <dgm:t>
        <a:bodyPr lIns="72000" tIns="108000"/>
        <a:lstStyle/>
        <a:p>
          <a:r>
            <a:rPr lang="en-US" sz="1100" dirty="0" err="1" smtClean="0">
              <a:solidFill>
                <a:schemeClr val="bg1"/>
              </a:solidFill>
            </a:rPr>
            <a:t>Disponible</a:t>
          </a:r>
          <a:r>
            <a:rPr lang="en-US" sz="1100" dirty="0" smtClean="0">
              <a:solidFill>
                <a:schemeClr val="bg1"/>
              </a:solidFill>
            </a:rPr>
            <a:t> en la Store.</a:t>
          </a:r>
          <a:endParaRPr lang="ru-RU" sz="1100" dirty="0">
            <a:solidFill>
              <a:schemeClr val="bg1"/>
            </a:solidFill>
          </a:endParaRPr>
        </a:p>
      </dgm:t>
    </dgm:pt>
    <dgm:pt modelId="{5DA12EEC-3B02-46F9-99B5-C176CB7119EA}" type="parTrans" cxnId="{BC996AE0-F0F2-4376-A966-57A8243E2446}">
      <dgm:prSet/>
      <dgm:spPr/>
      <dgm:t>
        <a:bodyPr/>
        <a:lstStyle/>
        <a:p>
          <a:endParaRPr lang="ru-RU"/>
        </a:p>
      </dgm:t>
    </dgm:pt>
    <dgm:pt modelId="{4C0BD441-7C98-46B7-A59F-4E1B3A99A7F7}" type="sibTrans" cxnId="{BC996AE0-F0F2-4376-A966-57A8243E2446}">
      <dgm:prSet/>
      <dgm:spPr/>
      <dgm:t>
        <a:bodyPr/>
        <a:lstStyle/>
        <a:p>
          <a:endParaRPr lang="ru-RU"/>
        </a:p>
      </dgm:t>
    </dgm:pt>
    <dgm:pt modelId="{FA47AD69-2342-466F-A3C4-1FD80FAC986F}">
      <dgm:prSet phldrT="[Text]"/>
      <dgm:spPr>
        <a:solidFill>
          <a:srgbClr val="FF5050"/>
        </a:solidFill>
        <a:ln>
          <a:noFill/>
        </a:ln>
      </dgm:spPr>
      <dgm:t>
        <a:bodyPr/>
        <a:lstStyle/>
        <a:p>
          <a:r>
            <a:rPr lang="en-US" b="0" dirty="0" err="1" smtClean="0">
              <a:solidFill>
                <a:schemeClr val="tx1"/>
              </a:solidFill>
              <a:latin typeface="Aller" pitchFamily="2" charset="0"/>
            </a:rPr>
            <a:t>Envio</a:t>
          </a:r>
          <a:endParaRPr lang="ru-RU" b="0" dirty="0">
            <a:solidFill>
              <a:schemeClr val="tx1"/>
            </a:solidFill>
          </a:endParaRPr>
        </a:p>
      </dgm:t>
    </dgm:pt>
    <dgm:pt modelId="{EB5352A5-F3C1-4C2D-8396-3CF750DF3A75}" type="sibTrans" cxnId="{E19D0B81-6F40-40B0-9270-521B3989E1FA}">
      <dgm:prSet/>
      <dgm:spPr/>
      <dgm:t>
        <a:bodyPr/>
        <a:lstStyle/>
        <a:p>
          <a:endParaRPr lang="ru-RU"/>
        </a:p>
      </dgm:t>
    </dgm:pt>
    <dgm:pt modelId="{6E3D780C-28A1-45D9-A283-0EBB85C6F750}" type="parTrans" cxnId="{E19D0B81-6F40-40B0-9270-521B3989E1FA}">
      <dgm:prSet/>
      <dgm:spPr/>
      <dgm:t>
        <a:bodyPr/>
        <a:lstStyle/>
        <a:p>
          <a:endParaRPr lang="ru-RU"/>
        </a:p>
      </dgm:t>
    </dgm:pt>
    <dgm:pt modelId="{3F004E2B-6D8F-4630-971D-2928CD61F9E4}" type="pres">
      <dgm:prSet presAssocID="{AC3C9A9E-340D-40B2-A838-C17173E46B31}" presName="Name0" presStyleCnt="0">
        <dgm:presLayoutVars>
          <dgm:dir/>
          <dgm:animLvl val="lvl"/>
          <dgm:resizeHandles val="exact"/>
        </dgm:presLayoutVars>
      </dgm:prSet>
      <dgm:spPr/>
      <dgm:t>
        <a:bodyPr/>
        <a:lstStyle/>
        <a:p>
          <a:endParaRPr lang="ru-RU"/>
        </a:p>
      </dgm:t>
    </dgm:pt>
    <dgm:pt modelId="{9242AFA4-422D-4285-8359-4AE360B2D06B}" type="pres">
      <dgm:prSet presAssocID="{455AB1D6-AF34-4A6C-A55E-FB6FCFC3615C}" presName="compositeNode" presStyleCnt="0">
        <dgm:presLayoutVars>
          <dgm:bulletEnabled val="1"/>
        </dgm:presLayoutVars>
      </dgm:prSet>
      <dgm:spPr/>
    </dgm:pt>
    <dgm:pt modelId="{135CB651-6FE8-4164-8EC1-7BB1FDF3C40F}" type="pres">
      <dgm:prSet presAssocID="{455AB1D6-AF34-4A6C-A55E-FB6FCFC3615C}" presName="bgRect" presStyleLbl="node1" presStyleIdx="0" presStyleCnt="3" custScaleX="115670"/>
      <dgm:spPr>
        <a:prstGeom prst="rect">
          <a:avLst/>
        </a:prstGeom>
      </dgm:spPr>
      <dgm:t>
        <a:bodyPr/>
        <a:lstStyle/>
        <a:p>
          <a:endParaRPr lang="ru-RU"/>
        </a:p>
      </dgm:t>
    </dgm:pt>
    <dgm:pt modelId="{555FBFC0-2CA1-48F1-8BC6-DE89DCE8E79E}" type="pres">
      <dgm:prSet presAssocID="{455AB1D6-AF34-4A6C-A55E-FB6FCFC3615C}" presName="parentNode" presStyleLbl="node1" presStyleIdx="0" presStyleCnt="3">
        <dgm:presLayoutVars>
          <dgm:chMax val="0"/>
          <dgm:bulletEnabled val="1"/>
        </dgm:presLayoutVars>
      </dgm:prSet>
      <dgm:spPr/>
      <dgm:t>
        <a:bodyPr/>
        <a:lstStyle/>
        <a:p>
          <a:endParaRPr lang="ru-RU"/>
        </a:p>
      </dgm:t>
    </dgm:pt>
    <dgm:pt modelId="{4903610D-6EC0-4370-91AA-5EEFF466C679}" type="pres">
      <dgm:prSet presAssocID="{455AB1D6-AF34-4A6C-A55E-FB6FCFC3615C}" presName="childNode" presStyleLbl="node1" presStyleIdx="0" presStyleCnt="3">
        <dgm:presLayoutVars>
          <dgm:bulletEnabled val="1"/>
        </dgm:presLayoutVars>
      </dgm:prSet>
      <dgm:spPr/>
      <dgm:t>
        <a:bodyPr/>
        <a:lstStyle/>
        <a:p>
          <a:endParaRPr lang="ru-RU"/>
        </a:p>
      </dgm:t>
    </dgm:pt>
    <dgm:pt modelId="{BA6D564E-2120-4D1A-9EE0-29AFBC04D147}" type="pres">
      <dgm:prSet presAssocID="{B666D20B-0053-4C5B-8C98-359C62FC4DA0}" presName="hSp" presStyleCnt="0"/>
      <dgm:spPr/>
    </dgm:pt>
    <dgm:pt modelId="{C7903D89-88F2-4F9D-908B-6C5B062B5A72}" type="pres">
      <dgm:prSet presAssocID="{B666D20B-0053-4C5B-8C98-359C62FC4DA0}" presName="vProcSp" presStyleCnt="0"/>
      <dgm:spPr/>
    </dgm:pt>
    <dgm:pt modelId="{3C49246F-1774-4638-B849-A4E38257B91A}" type="pres">
      <dgm:prSet presAssocID="{B666D20B-0053-4C5B-8C98-359C62FC4DA0}" presName="vSp1" presStyleCnt="0"/>
      <dgm:spPr/>
    </dgm:pt>
    <dgm:pt modelId="{208C6F07-2B00-413A-9A77-02665B0E3BCE}" type="pres">
      <dgm:prSet presAssocID="{B666D20B-0053-4C5B-8C98-359C62FC4DA0}" presName="simulatedConn" presStyleLbl="solidFgAcc1" presStyleIdx="0" presStyleCnt="2" custScaleY="158282" custLinFactNeighborY="43985"/>
      <dgm:spPr>
        <a:solidFill>
          <a:srgbClr val="C00000"/>
        </a:solidFill>
        <a:ln>
          <a:noFill/>
        </a:ln>
      </dgm:spPr>
      <dgm:t>
        <a:bodyPr/>
        <a:lstStyle/>
        <a:p>
          <a:endParaRPr lang="ru-RU"/>
        </a:p>
      </dgm:t>
    </dgm:pt>
    <dgm:pt modelId="{40FFCF70-1E5E-4F90-B9FA-5E834C2CA9B7}" type="pres">
      <dgm:prSet presAssocID="{B666D20B-0053-4C5B-8C98-359C62FC4DA0}" presName="vSp2" presStyleCnt="0"/>
      <dgm:spPr/>
    </dgm:pt>
    <dgm:pt modelId="{295DF0A2-D7FA-4AC1-9F58-CF76389F3758}" type="pres">
      <dgm:prSet presAssocID="{B666D20B-0053-4C5B-8C98-359C62FC4DA0}" presName="sibTrans" presStyleCnt="0"/>
      <dgm:spPr/>
    </dgm:pt>
    <dgm:pt modelId="{ECEDD538-3D89-49B7-8B08-5FACD2F34109}" type="pres">
      <dgm:prSet presAssocID="{FA47AD69-2342-466F-A3C4-1FD80FAC986F}" presName="compositeNode" presStyleCnt="0">
        <dgm:presLayoutVars>
          <dgm:bulletEnabled val="1"/>
        </dgm:presLayoutVars>
      </dgm:prSet>
      <dgm:spPr/>
    </dgm:pt>
    <dgm:pt modelId="{A6C5463D-7672-46A1-AEEB-88F272427E31}" type="pres">
      <dgm:prSet presAssocID="{FA47AD69-2342-466F-A3C4-1FD80FAC986F}" presName="bgRect" presStyleLbl="node1" presStyleIdx="1" presStyleCnt="3" custScaleX="115670"/>
      <dgm:spPr>
        <a:prstGeom prst="rect">
          <a:avLst/>
        </a:prstGeom>
      </dgm:spPr>
      <dgm:t>
        <a:bodyPr/>
        <a:lstStyle/>
        <a:p>
          <a:endParaRPr lang="ru-RU"/>
        </a:p>
      </dgm:t>
    </dgm:pt>
    <dgm:pt modelId="{A79405CB-AEC6-4E40-BEBB-81C735514F0D}" type="pres">
      <dgm:prSet presAssocID="{FA47AD69-2342-466F-A3C4-1FD80FAC986F}" presName="parentNode" presStyleLbl="node1" presStyleIdx="1" presStyleCnt="3">
        <dgm:presLayoutVars>
          <dgm:chMax val="0"/>
          <dgm:bulletEnabled val="1"/>
        </dgm:presLayoutVars>
      </dgm:prSet>
      <dgm:spPr/>
      <dgm:t>
        <a:bodyPr/>
        <a:lstStyle/>
        <a:p>
          <a:endParaRPr lang="ru-RU"/>
        </a:p>
      </dgm:t>
    </dgm:pt>
    <dgm:pt modelId="{DBA0732C-6F5C-49AE-985D-9853966327E3}" type="pres">
      <dgm:prSet presAssocID="{FA47AD69-2342-466F-A3C4-1FD80FAC986F}" presName="childNode" presStyleLbl="node1" presStyleIdx="1" presStyleCnt="3">
        <dgm:presLayoutVars>
          <dgm:bulletEnabled val="1"/>
        </dgm:presLayoutVars>
      </dgm:prSet>
      <dgm:spPr/>
      <dgm:t>
        <a:bodyPr/>
        <a:lstStyle/>
        <a:p>
          <a:endParaRPr lang="ru-RU"/>
        </a:p>
      </dgm:t>
    </dgm:pt>
    <dgm:pt modelId="{E6361105-9197-4C43-90ED-3FBA6D73569E}" type="pres">
      <dgm:prSet presAssocID="{EB5352A5-F3C1-4C2D-8396-3CF750DF3A75}" presName="hSp" presStyleCnt="0"/>
      <dgm:spPr/>
    </dgm:pt>
    <dgm:pt modelId="{50B2694E-D44A-4EBF-9A06-FBE33A893904}" type="pres">
      <dgm:prSet presAssocID="{EB5352A5-F3C1-4C2D-8396-3CF750DF3A75}" presName="vProcSp" presStyleCnt="0"/>
      <dgm:spPr/>
    </dgm:pt>
    <dgm:pt modelId="{05537137-1115-41D4-86E1-9E8F523A2972}" type="pres">
      <dgm:prSet presAssocID="{EB5352A5-F3C1-4C2D-8396-3CF750DF3A75}" presName="vSp1" presStyleCnt="0"/>
      <dgm:spPr/>
    </dgm:pt>
    <dgm:pt modelId="{475E9D80-407E-4BD4-8A79-00CE788415F6}" type="pres">
      <dgm:prSet presAssocID="{EB5352A5-F3C1-4C2D-8396-3CF750DF3A75}" presName="simulatedConn" presStyleLbl="solidFgAcc1" presStyleIdx="1" presStyleCnt="2" custScaleY="158282" custLinFactNeighborY="43985"/>
      <dgm:spPr>
        <a:solidFill>
          <a:srgbClr val="FF5050"/>
        </a:solidFill>
        <a:ln>
          <a:noFill/>
        </a:ln>
      </dgm:spPr>
      <dgm:t>
        <a:bodyPr/>
        <a:lstStyle/>
        <a:p>
          <a:endParaRPr lang="es-ES"/>
        </a:p>
      </dgm:t>
    </dgm:pt>
    <dgm:pt modelId="{C1736167-2087-4C31-A90B-D6D888FF2F57}" type="pres">
      <dgm:prSet presAssocID="{EB5352A5-F3C1-4C2D-8396-3CF750DF3A75}" presName="vSp2" presStyleCnt="0"/>
      <dgm:spPr/>
    </dgm:pt>
    <dgm:pt modelId="{183D27FF-CF5E-4779-9B9D-E96CBD0FFAD3}" type="pres">
      <dgm:prSet presAssocID="{EB5352A5-F3C1-4C2D-8396-3CF750DF3A75}" presName="sibTrans" presStyleCnt="0"/>
      <dgm:spPr/>
    </dgm:pt>
    <dgm:pt modelId="{FF77D47E-45A1-42DB-B030-3E2F3ED8B82A}" type="pres">
      <dgm:prSet presAssocID="{2857A458-6690-4FE0-9F5B-AFF636E98272}" presName="compositeNode" presStyleCnt="0">
        <dgm:presLayoutVars>
          <dgm:bulletEnabled val="1"/>
        </dgm:presLayoutVars>
      </dgm:prSet>
      <dgm:spPr/>
    </dgm:pt>
    <dgm:pt modelId="{8F30E3D0-E072-42E4-BC9B-1C16C0ABADE2}" type="pres">
      <dgm:prSet presAssocID="{2857A458-6690-4FE0-9F5B-AFF636E98272}" presName="bgRect" presStyleLbl="node1" presStyleIdx="2" presStyleCnt="3" custScaleX="115670"/>
      <dgm:spPr>
        <a:prstGeom prst="rect">
          <a:avLst/>
        </a:prstGeom>
      </dgm:spPr>
      <dgm:t>
        <a:bodyPr/>
        <a:lstStyle/>
        <a:p>
          <a:endParaRPr lang="ru-RU"/>
        </a:p>
      </dgm:t>
    </dgm:pt>
    <dgm:pt modelId="{519B2236-5F69-4E1A-8068-FC6B7EC10F7C}" type="pres">
      <dgm:prSet presAssocID="{2857A458-6690-4FE0-9F5B-AFF636E98272}" presName="parentNode" presStyleLbl="node1" presStyleIdx="2" presStyleCnt="3">
        <dgm:presLayoutVars>
          <dgm:chMax val="0"/>
          <dgm:bulletEnabled val="1"/>
        </dgm:presLayoutVars>
      </dgm:prSet>
      <dgm:spPr/>
      <dgm:t>
        <a:bodyPr/>
        <a:lstStyle/>
        <a:p>
          <a:endParaRPr lang="ru-RU"/>
        </a:p>
      </dgm:t>
    </dgm:pt>
    <dgm:pt modelId="{FB8648E5-5DB9-447C-BE88-349CF0B94D6D}" type="pres">
      <dgm:prSet presAssocID="{2857A458-6690-4FE0-9F5B-AFF636E98272}" presName="childNode" presStyleLbl="node1" presStyleIdx="2" presStyleCnt="3">
        <dgm:presLayoutVars>
          <dgm:bulletEnabled val="1"/>
        </dgm:presLayoutVars>
      </dgm:prSet>
      <dgm:spPr/>
      <dgm:t>
        <a:bodyPr/>
        <a:lstStyle/>
        <a:p>
          <a:endParaRPr lang="ru-RU"/>
        </a:p>
      </dgm:t>
    </dgm:pt>
  </dgm:ptLst>
  <dgm:cxnLst>
    <dgm:cxn modelId="{42CDA0CA-B86E-41F3-9B13-73D3020F1155}" type="presOf" srcId="{8A01A98C-0830-48A4-B580-D246752783F8}" destId="{DBA0732C-6F5C-49AE-985D-9853966327E3}" srcOrd="0" destOrd="0" presId="urn:microsoft.com/office/officeart/2005/8/layout/hProcess7"/>
    <dgm:cxn modelId="{D8F1A4C1-7E56-46AB-A417-97A2EA52F1B0}" type="presOf" srcId="{455AB1D6-AF34-4A6C-A55E-FB6FCFC3615C}" destId="{135CB651-6FE8-4164-8EC1-7BB1FDF3C40F}" srcOrd="0" destOrd="0" presId="urn:microsoft.com/office/officeart/2005/8/layout/hProcess7"/>
    <dgm:cxn modelId="{8A51B1C0-F02D-4324-AA3B-D22558FD15B8}" type="presOf" srcId="{A7BDDE6F-FC41-4E15-8545-B149710FD768}" destId="{4903610D-6EC0-4370-91AA-5EEFF466C679}" srcOrd="0" destOrd="0" presId="urn:microsoft.com/office/officeart/2005/8/layout/hProcess7"/>
    <dgm:cxn modelId="{E7F15ED9-49A3-4530-990A-439AECB3FA86}" type="presOf" srcId="{FA47AD69-2342-466F-A3C4-1FD80FAC986F}" destId="{A79405CB-AEC6-4E40-BEBB-81C735514F0D}" srcOrd="1" destOrd="0" presId="urn:microsoft.com/office/officeart/2005/8/layout/hProcess7"/>
    <dgm:cxn modelId="{E19D0B81-6F40-40B0-9270-521B3989E1FA}" srcId="{AC3C9A9E-340D-40B2-A838-C17173E46B31}" destId="{FA47AD69-2342-466F-A3C4-1FD80FAC986F}" srcOrd="1" destOrd="0" parTransId="{6E3D780C-28A1-45D9-A283-0EBB85C6F750}" sibTransId="{EB5352A5-F3C1-4C2D-8396-3CF750DF3A75}"/>
    <dgm:cxn modelId="{B6FB17FE-7BB9-41A9-97F2-ABF1BFC71EEC}" type="presOf" srcId="{5091AEAB-21C7-43AB-8868-EAD3E75E9435}" destId="{FB8648E5-5DB9-447C-BE88-349CF0B94D6D}" srcOrd="0" destOrd="0" presId="urn:microsoft.com/office/officeart/2005/8/layout/hProcess7"/>
    <dgm:cxn modelId="{8C42B4F1-1E43-420C-898C-7BFF9D3030BC}" type="presOf" srcId="{2857A458-6690-4FE0-9F5B-AFF636E98272}" destId="{8F30E3D0-E072-42E4-BC9B-1C16C0ABADE2}" srcOrd="0" destOrd="0" presId="urn:microsoft.com/office/officeart/2005/8/layout/hProcess7"/>
    <dgm:cxn modelId="{28DB586D-385A-4CC2-A8DB-BA61DCF5FE0D}" srcId="{AC3C9A9E-340D-40B2-A838-C17173E46B31}" destId="{2857A458-6690-4FE0-9F5B-AFF636E98272}" srcOrd="2" destOrd="0" parTransId="{02568AB9-0E3C-41EC-A2AC-7C39625D9D47}" sibTransId="{1633F264-1238-4D77-9A8C-AF5271215D61}"/>
    <dgm:cxn modelId="{A05CF04D-6F11-47BC-9863-5A7314494C92}" type="presOf" srcId="{FA47AD69-2342-466F-A3C4-1FD80FAC986F}" destId="{A6C5463D-7672-46A1-AEEB-88F272427E31}" srcOrd="0" destOrd="0" presId="urn:microsoft.com/office/officeart/2005/8/layout/hProcess7"/>
    <dgm:cxn modelId="{4FB1D9F8-0507-4260-8F48-AEEFF5E870EA}" type="presOf" srcId="{2857A458-6690-4FE0-9F5B-AFF636E98272}" destId="{519B2236-5F69-4E1A-8068-FC6B7EC10F7C}" srcOrd="1" destOrd="0" presId="urn:microsoft.com/office/officeart/2005/8/layout/hProcess7"/>
    <dgm:cxn modelId="{A78522CB-304C-425E-BB07-FE59D83FB4AC}" srcId="{455AB1D6-AF34-4A6C-A55E-FB6FCFC3615C}" destId="{A7BDDE6F-FC41-4E15-8545-B149710FD768}" srcOrd="0" destOrd="0" parTransId="{AB87B091-BB6F-4544-95A6-C7844CCAD6BD}" sibTransId="{90410A5A-B46E-45FD-9471-B06290FB5837}"/>
    <dgm:cxn modelId="{073A242D-5C1F-4F04-BFB2-E568EFE793B4}" srcId="{FA47AD69-2342-466F-A3C4-1FD80FAC986F}" destId="{8A01A98C-0830-48A4-B580-D246752783F8}" srcOrd="0" destOrd="0" parTransId="{9F7291E4-3CAF-4CD0-81EA-872EA32A9310}" sibTransId="{C098B0CA-4E41-4CA6-8EDD-0711701E7D70}"/>
    <dgm:cxn modelId="{BC996AE0-F0F2-4376-A966-57A8243E2446}" srcId="{2857A458-6690-4FE0-9F5B-AFF636E98272}" destId="{5091AEAB-21C7-43AB-8868-EAD3E75E9435}" srcOrd="0" destOrd="0" parTransId="{5DA12EEC-3B02-46F9-99B5-C176CB7119EA}" sibTransId="{4C0BD441-7C98-46B7-A59F-4E1B3A99A7F7}"/>
    <dgm:cxn modelId="{6CF3DA0E-AA1E-4742-843D-698F38D55037}" type="presOf" srcId="{AC3C9A9E-340D-40B2-A838-C17173E46B31}" destId="{3F004E2B-6D8F-4630-971D-2928CD61F9E4}" srcOrd="0" destOrd="0" presId="urn:microsoft.com/office/officeart/2005/8/layout/hProcess7"/>
    <dgm:cxn modelId="{CC9AB070-7C17-4AFC-A66E-1BFB1EAF482D}" type="presOf" srcId="{455AB1D6-AF34-4A6C-A55E-FB6FCFC3615C}" destId="{555FBFC0-2CA1-48F1-8BC6-DE89DCE8E79E}" srcOrd="1" destOrd="0" presId="urn:microsoft.com/office/officeart/2005/8/layout/hProcess7"/>
    <dgm:cxn modelId="{0A59D796-9EEE-443A-AF8B-659BF1AA42A5}" srcId="{AC3C9A9E-340D-40B2-A838-C17173E46B31}" destId="{455AB1D6-AF34-4A6C-A55E-FB6FCFC3615C}" srcOrd="0" destOrd="0" parTransId="{98126E4E-3846-4A8A-9DAF-E7D3B668E19B}" sibTransId="{B666D20B-0053-4C5B-8C98-359C62FC4DA0}"/>
    <dgm:cxn modelId="{99FDB603-B86D-4E88-8D3C-2C8689FD49D2}" type="presParOf" srcId="{3F004E2B-6D8F-4630-971D-2928CD61F9E4}" destId="{9242AFA4-422D-4285-8359-4AE360B2D06B}" srcOrd="0" destOrd="0" presId="urn:microsoft.com/office/officeart/2005/8/layout/hProcess7"/>
    <dgm:cxn modelId="{108C25D9-CCE6-459C-958F-E5949C521E82}" type="presParOf" srcId="{9242AFA4-422D-4285-8359-4AE360B2D06B}" destId="{135CB651-6FE8-4164-8EC1-7BB1FDF3C40F}" srcOrd="0" destOrd="0" presId="urn:microsoft.com/office/officeart/2005/8/layout/hProcess7"/>
    <dgm:cxn modelId="{CBDEFFEB-2E80-491D-A95B-85B54A6515C0}" type="presParOf" srcId="{9242AFA4-422D-4285-8359-4AE360B2D06B}" destId="{555FBFC0-2CA1-48F1-8BC6-DE89DCE8E79E}" srcOrd="1" destOrd="0" presId="urn:microsoft.com/office/officeart/2005/8/layout/hProcess7"/>
    <dgm:cxn modelId="{A97BB73B-EA68-4110-BF60-7019525D7F0E}" type="presParOf" srcId="{9242AFA4-422D-4285-8359-4AE360B2D06B}" destId="{4903610D-6EC0-4370-91AA-5EEFF466C679}" srcOrd="2" destOrd="0" presId="urn:microsoft.com/office/officeart/2005/8/layout/hProcess7"/>
    <dgm:cxn modelId="{91D001CA-815F-4DB4-8F9C-E556B97C6EBA}" type="presParOf" srcId="{3F004E2B-6D8F-4630-971D-2928CD61F9E4}" destId="{BA6D564E-2120-4D1A-9EE0-29AFBC04D147}" srcOrd="1" destOrd="0" presId="urn:microsoft.com/office/officeart/2005/8/layout/hProcess7"/>
    <dgm:cxn modelId="{DC46E08B-40B8-4C00-B387-CF20C81F5699}" type="presParOf" srcId="{3F004E2B-6D8F-4630-971D-2928CD61F9E4}" destId="{C7903D89-88F2-4F9D-908B-6C5B062B5A72}" srcOrd="2" destOrd="0" presId="urn:microsoft.com/office/officeart/2005/8/layout/hProcess7"/>
    <dgm:cxn modelId="{0EA0BF74-5C45-45EE-BD44-8932420477E6}" type="presParOf" srcId="{C7903D89-88F2-4F9D-908B-6C5B062B5A72}" destId="{3C49246F-1774-4638-B849-A4E38257B91A}" srcOrd="0" destOrd="0" presId="urn:microsoft.com/office/officeart/2005/8/layout/hProcess7"/>
    <dgm:cxn modelId="{6CF0F0C0-9CF4-4CA4-9731-0BEA027136A6}" type="presParOf" srcId="{C7903D89-88F2-4F9D-908B-6C5B062B5A72}" destId="{208C6F07-2B00-413A-9A77-02665B0E3BCE}" srcOrd="1" destOrd="0" presId="urn:microsoft.com/office/officeart/2005/8/layout/hProcess7"/>
    <dgm:cxn modelId="{C1CEA2F3-F5FC-4098-9142-AE7E56301FAA}" type="presParOf" srcId="{C7903D89-88F2-4F9D-908B-6C5B062B5A72}" destId="{40FFCF70-1E5E-4F90-B9FA-5E834C2CA9B7}" srcOrd="2" destOrd="0" presId="urn:microsoft.com/office/officeart/2005/8/layout/hProcess7"/>
    <dgm:cxn modelId="{AA4465DB-33B4-4A21-8B03-4A519C701F84}" type="presParOf" srcId="{3F004E2B-6D8F-4630-971D-2928CD61F9E4}" destId="{295DF0A2-D7FA-4AC1-9F58-CF76389F3758}" srcOrd="3" destOrd="0" presId="urn:microsoft.com/office/officeart/2005/8/layout/hProcess7"/>
    <dgm:cxn modelId="{8B615A54-EE71-4999-B290-B50F836E391F}" type="presParOf" srcId="{3F004E2B-6D8F-4630-971D-2928CD61F9E4}" destId="{ECEDD538-3D89-49B7-8B08-5FACD2F34109}" srcOrd="4" destOrd="0" presId="urn:microsoft.com/office/officeart/2005/8/layout/hProcess7"/>
    <dgm:cxn modelId="{E9940390-3FD0-4F47-8A9C-778146FBD7EE}" type="presParOf" srcId="{ECEDD538-3D89-49B7-8B08-5FACD2F34109}" destId="{A6C5463D-7672-46A1-AEEB-88F272427E31}" srcOrd="0" destOrd="0" presId="urn:microsoft.com/office/officeart/2005/8/layout/hProcess7"/>
    <dgm:cxn modelId="{E78ECD8D-27BE-4B01-BA88-2756B830199E}" type="presParOf" srcId="{ECEDD538-3D89-49B7-8B08-5FACD2F34109}" destId="{A79405CB-AEC6-4E40-BEBB-81C735514F0D}" srcOrd="1" destOrd="0" presId="urn:microsoft.com/office/officeart/2005/8/layout/hProcess7"/>
    <dgm:cxn modelId="{F9164B6C-502D-4FD3-9DA9-C0CB75BA8000}" type="presParOf" srcId="{ECEDD538-3D89-49B7-8B08-5FACD2F34109}" destId="{DBA0732C-6F5C-49AE-985D-9853966327E3}" srcOrd="2" destOrd="0" presId="urn:microsoft.com/office/officeart/2005/8/layout/hProcess7"/>
    <dgm:cxn modelId="{3D686ACF-2279-4EB0-B869-8F98EB8ECE33}" type="presParOf" srcId="{3F004E2B-6D8F-4630-971D-2928CD61F9E4}" destId="{E6361105-9197-4C43-90ED-3FBA6D73569E}" srcOrd="5" destOrd="0" presId="urn:microsoft.com/office/officeart/2005/8/layout/hProcess7"/>
    <dgm:cxn modelId="{66F1DE46-B6CA-4B1E-A2EC-B479ACDEA4BE}" type="presParOf" srcId="{3F004E2B-6D8F-4630-971D-2928CD61F9E4}" destId="{50B2694E-D44A-4EBF-9A06-FBE33A893904}" srcOrd="6" destOrd="0" presId="urn:microsoft.com/office/officeart/2005/8/layout/hProcess7"/>
    <dgm:cxn modelId="{9AC5ACA6-8DCC-413B-BF49-014CBB86F48D}" type="presParOf" srcId="{50B2694E-D44A-4EBF-9A06-FBE33A893904}" destId="{05537137-1115-41D4-86E1-9E8F523A2972}" srcOrd="0" destOrd="0" presId="urn:microsoft.com/office/officeart/2005/8/layout/hProcess7"/>
    <dgm:cxn modelId="{A58FF9EC-2A36-48F8-A4B7-FEA7B5887897}" type="presParOf" srcId="{50B2694E-D44A-4EBF-9A06-FBE33A893904}" destId="{475E9D80-407E-4BD4-8A79-00CE788415F6}" srcOrd="1" destOrd="0" presId="urn:microsoft.com/office/officeart/2005/8/layout/hProcess7"/>
    <dgm:cxn modelId="{05E9993D-55FF-4936-9CA7-FCEDFF7C8742}" type="presParOf" srcId="{50B2694E-D44A-4EBF-9A06-FBE33A893904}" destId="{C1736167-2087-4C31-A90B-D6D888FF2F57}" srcOrd="2" destOrd="0" presId="urn:microsoft.com/office/officeart/2005/8/layout/hProcess7"/>
    <dgm:cxn modelId="{15686686-0A59-409E-85C0-B45F1A438684}" type="presParOf" srcId="{3F004E2B-6D8F-4630-971D-2928CD61F9E4}" destId="{183D27FF-CF5E-4779-9B9D-E96CBD0FFAD3}" srcOrd="7" destOrd="0" presId="urn:microsoft.com/office/officeart/2005/8/layout/hProcess7"/>
    <dgm:cxn modelId="{464252CB-53EF-4D4E-B36F-B2450CAFBBD7}" type="presParOf" srcId="{3F004E2B-6D8F-4630-971D-2928CD61F9E4}" destId="{FF77D47E-45A1-42DB-B030-3E2F3ED8B82A}" srcOrd="8" destOrd="0" presId="urn:microsoft.com/office/officeart/2005/8/layout/hProcess7"/>
    <dgm:cxn modelId="{EB50A693-A886-4384-82EE-FB1512432880}" type="presParOf" srcId="{FF77D47E-45A1-42DB-B030-3E2F3ED8B82A}" destId="{8F30E3D0-E072-42E4-BC9B-1C16C0ABADE2}" srcOrd="0" destOrd="0" presId="urn:microsoft.com/office/officeart/2005/8/layout/hProcess7"/>
    <dgm:cxn modelId="{2812DEAE-76E0-4BC8-8A52-15BFD8DBE081}" type="presParOf" srcId="{FF77D47E-45A1-42DB-B030-3E2F3ED8B82A}" destId="{519B2236-5F69-4E1A-8068-FC6B7EC10F7C}" srcOrd="1" destOrd="0" presId="urn:microsoft.com/office/officeart/2005/8/layout/hProcess7"/>
    <dgm:cxn modelId="{A87AA8D9-329F-4C28-A650-FCB7A7595AEF}" type="presParOf" srcId="{FF77D47E-45A1-42DB-B030-3E2F3ED8B82A}" destId="{FB8648E5-5DB9-447C-BE88-349CF0B94D6D}" srcOrd="2" destOrd="0" presId="urn:microsoft.com/office/officeart/2005/8/layout/hProcess7"/>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2/22/2015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201253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2/22/2015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66424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2/22/2015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301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9</a:t>
            </a:fld>
            <a:endParaRPr lang="en-US"/>
          </a:p>
        </p:txBody>
      </p:sp>
    </p:spTree>
    <p:extLst>
      <p:ext uri="{BB962C8B-B14F-4D97-AF65-F5344CB8AC3E}">
        <p14:creationId xmlns:p14="http://schemas.microsoft.com/office/powerpoint/2010/main" val="212421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19</a:t>
            </a:fld>
            <a:endParaRPr lang="en-US"/>
          </a:p>
        </p:txBody>
      </p:sp>
    </p:spTree>
    <p:extLst>
      <p:ext uri="{BB962C8B-B14F-4D97-AF65-F5344CB8AC3E}">
        <p14:creationId xmlns:p14="http://schemas.microsoft.com/office/powerpoint/2010/main" val="188998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rgbClr val="FF0000"/>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545697" y="4794779"/>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JAVIER</a:t>
            </a:r>
            <a:r>
              <a:rPr lang="en-US" sz="1050" baseline="0" dirty="0" smtClean="0">
                <a:solidFill>
                  <a:schemeClr val="bg1">
                    <a:lumMod val="95000"/>
                  </a:schemeClr>
                </a:solidFill>
              </a:rPr>
              <a:t> SUÁREZ RUIZ</a:t>
            </a:r>
            <a:endParaRPr lang="en-US" sz="1050" dirty="0">
              <a:solidFill>
                <a:schemeClr val="bg1">
                  <a:lumMod val="95000"/>
                </a:schemeClr>
              </a:solidFill>
            </a:endParaRPr>
          </a:p>
        </p:txBody>
      </p:sp>
      <p:sp>
        <p:nvSpPr>
          <p:cNvPr id="6" name="Text Placeholder 10"/>
          <p:cNvSpPr txBox="1">
            <a:spLocks/>
          </p:cNvSpPr>
          <p:nvPr userDrawn="1"/>
        </p:nvSpPr>
        <p:spPr>
          <a:xfrm>
            <a:off x="6553200" y="4951757"/>
            <a:ext cx="2039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solidFill>
              </a:rPr>
              <a:t>DESARROLLO APPS MÓVILES .NET</a:t>
            </a:r>
            <a:endParaRPr lang="en-US" sz="800" dirty="0">
              <a:solidFill>
                <a:schemeClr val="bg1"/>
              </a:solidFill>
            </a:endParaRPr>
          </a:p>
        </p:txBody>
      </p:sp>
      <p:cxnSp>
        <p:nvCxnSpPr>
          <p:cNvPr id="13" name="Straight Connector 12"/>
          <p:cNvCxnSpPr/>
          <p:nvPr userDrawn="1"/>
        </p:nvCxnSpPr>
        <p:spPr>
          <a:xfrm>
            <a:off x="0" y="4629150"/>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a:prstGeom prst="rect">
            <a:avLst/>
          </a:prstGeo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2" y="4760804"/>
            <a:ext cx="1098755" cy="138502"/>
          </a:xfrm>
          <a:prstGeom prst="rect">
            <a:avLst/>
          </a:prstGeom>
        </p:spPr>
        <p:txBody>
          <a:bodyPr/>
          <a:lstStyle/>
          <a:p>
            <a:fld id="{6DD3B76A-C5DE-4B9A-BEAE-BBF0DC17AAA8}" type="datetime1">
              <a:rPr lang="en-US" smtClean="0"/>
              <a:t>2/22/2015</a:t>
            </a:fld>
            <a:endParaRPr lang="en-US" dirty="0"/>
          </a:p>
        </p:txBody>
      </p:sp>
      <p:sp>
        <p:nvSpPr>
          <p:cNvPr id="14" name="Footer Placeholder 13"/>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12130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a:prstGeom prst="rect">
            <a:avLst/>
          </a:prstGeo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2" y="4760804"/>
            <a:ext cx="1098755" cy="138502"/>
          </a:xfrm>
          <a:prstGeom prst="rect">
            <a:avLst/>
          </a:prstGeom>
        </p:spPr>
        <p:txBody>
          <a:bodyPr/>
          <a:lstStyle/>
          <a:p>
            <a:fld id="{5C4A0D7F-3A04-401B-B93A-D2B4A04D7D6E}" type="datetime1">
              <a:rPr lang="en-US" smtClean="0">
                <a:solidFill>
                  <a:srgbClr val="979796">
                    <a:lumMod val="40000"/>
                    <a:lumOff val="60000"/>
                  </a:srgbClr>
                </a:solidFill>
              </a:rPr>
              <a:pPr/>
              <a:t>2/22/2015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09" y="4760804"/>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381928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rgbClr val="FF0000"/>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rgbClr val="FF0000"/>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rgbClr val="FF0000"/>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rgbClr val="FF0000"/>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rgbClr val="FF0000"/>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rgbClr val="FF0000"/>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7249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rgbClr val="FF0000"/>
                </a:solidFill>
              </a:rPr>
              <a:t>JAVIER SUÁREZ RUIZ</a:t>
            </a:r>
            <a:endParaRPr lang="en-US" sz="1050" dirty="0">
              <a:solidFill>
                <a:srgbClr val="FF0000"/>
              </a:solidFill>
            </a:endParaRPr>
          </a:p>
        </p:txBody>
      </p:sp>
      <p:sp>
        <p:nvSpPr>
          <p:cNvPr id="24" name="Text Placeholder 10"/>
          <p:cNvSpPr txBox="1">
            <a:spLocks/>
          </p:cNvSpPr>
          <p:nvPr/>
        </p:nvSpPr>
        <p:spPr>
          <a:xfrm>
            <a:off x="7055225" y="4836392"/>
            <a:ext cx="1860175"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DESARROLLO APPS MÓVILES .NET</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699" r:id="rId27"/>
    <p:sldLayoutId id="2147483700" r:id="rId2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en.wikipedia.org/wiki/File:Unity_3D_logo.png" TargetMode="Externa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7" y="839"/>
            <a:ext cx="9141581" cy="5151662"/>
          </a:xfrm>
        </p:spPr>
      </p:pic>
      <p:sp>
        <p:nvSpPr>
          <p:cNvPr id="47" name="Text Placeholder 46"/>
          <p:cNvSpPr>
            <a:spLocks noGrp="1"/>
          </p:cNvSpPr>
          <p:nvPr>
            <p:ph type="body" sz="quarter" idx="12"/>
          </p:nvPr>
        </p:nvSpPr>
        <p:spPr>
          <a:solidFill>
            <a:srgbClr val="FF0000">
              <a:alpha val="66000"/>
            </a:srgbClr>
          </a:solidFill>
        </p:spPr>
        <p:txBody>
          <a:bodyPr/>
          <a:lstStyle/>
          <a:p>
            <a:endParaRPr lang="en-US" dirty="0"/>
          </a:p>
        </p:txBody>
      </p:sp>
      <p:sp>
        <p:nvSpPr>
          <p:cNvPr id="13" name="Text Placeholder 12"/>
          <p:cNvSpPr>
            <a:spLocks noGrp="1"/>
          </p:cNvSpPr>
          <p:nvPr>
            <p:ph type="body" sz="quarter" idx="17"/>
          </p:nvPr>
        </p:nvSpPr>
        <p:spPr>
          <a:xfrm>
            <a:off x="152400" y="209550"/>
            <a:ext cx="3581400" cy="732101"/>
          </a:xfrm>
        </p:spPr>
        <p:txBody>
          <a:bodyPr/>
          <a:lstStyle/>
          <a:p>
            <a:r>
              <a:rPr lang="en-US" dirty="0" smtClean="0"/>
              <a:t>Desarrollo Apps </a:t>
            </a:r>
            <a:r>
              <a:rPr lang="en-US" dirty="0" err="1" smtClean="0"/>
              <a:t>móviles</a:t>
            </a:r>
            <a:r>
              <a:rPr lang="en-US" dirty="0" smtClean="0"/>
              <a:t> con .NET</a:t>
            </a:r>
            <a:endParaRPr lang="en-US" dirty="0"/>
          </a:p>
        </p:txBody>
      </p:sp>
      <p:sp>
        <p:nvSpPr>
          <p:cNvPr id="14" name="Text Placeholder 13"/>
          <p:cNvSpPr>
            <a:spLocks noGrp="1"/>
          </p:cNvSpPr>
          <p:nvPr>
            <p:ph type="body" sz="quarter" idx="18"/>
          </p:nvPr>
        </p:nvSpPr>
        <p:spPr/>
        <p:txBody>
          <a:bodyPr/>
          <a:lstStyle/>
          <a:p>
            <a:r>
              <a:rPr lang="en-US" dirty="0" smtClean="0"/>
              <a:t>Apps Everywhere!</a:t>
            </a:r>
            <a:endParaRPr lang="en-US" dirty="0"/>
          </a:p>
        </p:txBody>
      </p:sp>
      <p:sp>
        <p:nvSpPr>
          <p:cNvPr id="15" name="Text Placeholder 14"/>
          <p:cNvSpPr>
            <a:spLocks noGrp="1"/>
          </p:cNvSpPr>
          <p:nvPr>
            <p:ph type="body" sz="quarter" idx="19"/>
          </p:nvPr>
        </p:nvSpPr>
        <p:spPr>
          <a:xfrm>
            <a:off x="152400" y="1236402"/>
            <a:ext cx="3200400" cy="679173"/>
          </a:xfrm>
        </p:spPr>
        <p:txBody>
          <a:bodyPr/>
          <a:lstStyle/>
          <a:p>
            <a:r>
              <a:rPr lang="en-US" dirty="0" smtClean="0"/>
              <a:t>Javier Suárez Ruiz</a:t>
            </a:r>
            <a:endParaRPr lang="en-US" dirty="0"/>
          </a:p>
        </p:txBody>
      </p:sp>
      <p:sp>
        <p:nvSpPr>
          <p:cNvPr id="48" name="Text Placeholder 47"/>
          <p:cNvSpPr>
            <a:spLocks noGrp="1"/>
          </p:cNvSpPr>
          <p:nvPr>
            <p:ph type="body" sz="quarter" idx="13"/>
          </p:nvPr>
        </p:nvSpPr>
        <p:spPr>
          <a:solidFill>
            <a:srgbClr val="FF0000">
              <a:alpha val="60000"/>
            </a:srgbClr>
          </a:solidFill>
        </p:spPr>
        <p:txBody>
          <a:bodyPr/>
          <a:lstStyle/>
          <a:p>
            <a:endParaRPr lang="en-US" dirty="0"/>
          </a:p>
        </p:txBody>
      </p:sp>
      <p:sp>
        <p:nvSpPr>
          <p:cNvPr id="50" name="Text Placeholder 49"/>
          <p:cNvSpPr>
            <a:spLocks noGrp="1"/>
          </p:cNvSpPr>
          <p:nvPr>
            <p:ph type="body" sz="quarter" idx="21"/>
          </p:nvPr>
        </p:nvSpPr>
        <p:spPr>
          <a:xfrm>
            <a:off x="0" y="4810804"/>
            <a:ext cx="6404984" cy="46946"/>
          </a:xfrm>
          <a:solidFill>
            <a:schemeClr val="bg1">
              <a:alpha val="70000"/>
            </a:schemeClr>
          </a:solidFill>
        </p:spPr>
        <p:txBody>
          <a:bodyPr/>
          <a:lstStyle/>
          <a:p>
            <a:endParaRPr lang="en-US" dirty="0"/>
          </a:p>
        </p:txBody>
      </p:sp>
      <p:sp>
        <p:nvSpPr>
          <p:cNvPr id="51" name="Text Placeholder 50"/>
          <p:cNvSpPr>
            <a:spLocks noGrp="1"/>
          </p:cNvSpPr>
          <p:nvPr>
            <p:ph type="body" sz="quarter" idx="22"/>
          </p:nvPr>
        </p:nvSpPr>
        <p:spPr>
          <a:solidFill>
            <a:schemeClr val="bg1">
              <a:alpha val="70000"/>
            </a:schemeClr>
          </a:solidFill>
        </p:spPr>
        <p:txBody>
          <a:bodyPr/>
          <a:lstStyle/>
          <a:p>
            <a:endParaRPr lang="en-US" dirty="0"/>
          </a:p>
        </p:txBody>
      </p:sp>
      <p:sp>
        <p:nvSpPr>
          <p:cNvPr id="53" name="Text Placeholder 52"/>
          <p:cNvSpPr>
            <a:spLocks noGrp="1"/>
          </p:cNvSpPr>
          <p:nvPr>
            <p:ph type="body" sz="quarter" idx="24"/>
          </p:nvPr>
        </p:nvSpPr>
        <p:spPr>
          <a:xfrm>
            <a:off x="6404984" y="4668452"/>
            <a:ext cx="2280604" cy="284703"/>
          </a:xfrm>
        </p:spPr>
        <p:txBody>
          <a:bodyPr/>
          <a:lstStyle/>
          <a:p>
            <a:pPr algn="ctr"/>
            <a:r>
              <a:rPr lang="en-US" dirty="0" smtClean="0">
                <a:solidFill>
                  <a:schemeClr val="bg1"/>
                </a:solidFill>
              </a:rPr>
              <a:t>JAVIER SUÁREZ RUIZ</a:t>
            </a:r>
            <a:endParaRPr lang="en-US" dirty="0">
              <a:solidFill>
                <a:schemeClr val="bg1"/>
              </a:solidFill>
            </a:endParaRPr>
          </a:p>
        </p:txBody>
      </p:sp>
      <p:sp>
        <p:nvSpPr>
          <p:cNvPr id="54" name="Text Placeholder 53"/>
          <p:cNvSpPr>
            <a:spLocks noGrp="1"/>
          </p:cNvSpPr>
          <p:nvPr>
            <p:ph type="body" sz="quarter" idx="25"/>
          </p:nvPr>
        </p:nvSpPr>
        <p:spPr>
          <a:xfrm>
            <a:off x="6412487" y="4853722"/>
            <a:ext cx="2283838" cy="284703"/>
          </a:xfrm>
        </p:spPr>
        <p:txBody>
          <a:bodyPr/>
          <a:lstStyle/>
          <a:p>
            <a:pPr algn="ctr"/>
            <a:r>
              <a:rPr lang="en-US" dirty="0" smtClean="0">
                <a:solidFill>
                  <a:schemeClr val="bg1"/>
                </a:solidFill>
              </a:rPr>
              <a:t>WINDOWS PLATFORM DEVELOPMENT MVP</a:t>
            </a:r>
            <a:endParaRPr lang="en-US" dirty="0">
              <a:solidFill>
                <a:schemeClr val="bg1"/>
              </a:solidFill>
            </a:endParaRPr>
          </a:p>
        </p:txBody>
      </p:sp>
      <p:pic>
        <p:nvPicPr>
          <p:cNvPr id="12" name="Marcador de posición de imagen 8" descr="altair.png"/>
          <p:cNvPicPr>
            <a:picLocks noChangeAspect="1"/>
          </p:cNvPicPr>
          <p:nvPr/>
        </p:nvPicPr>
        <p:blipFill rotWithShape="1">
          <a:blip r:embed="rId3" cstate="print">
            <a:extLst>
              <a:ext uri="{28A0092B-C50C-407E-A947-70E740481C1C}">
                <a14:useLocalDpi xmlns:a14="http://schemas.microsoft.com/office/drawing/2010/main"/>
              </a:ext>
            </a:extLst>
          </a:blip>
          <a:srcRect t="-3784" r="-31685" b="-6740"/>
          <a:stretch/>
        </p:blipFill>
        <p:spPr>
          <a:xfrm>
            <a:off x="8696325" y="100144"/>
            <a:ext cx="475456" cy="475456"/>
          </a:xfrm>
          <a:prstGeom prst="rect">
            <a:avLst/>
          </a:prstGeom>
          <a:noFill/>
          <a:ln>
            <a:noFill/>
          </a:ln>
        </p:spPr>
      </p:pic>
    </p:spTree>
    <p:extLst>
      <p:ext uri="{BB962C8B-B14F-4D97-AF65-F5344CB8AC3E}">
        <p14:creationId xmlns:p14="http://schemas.microsoft.com/office/powerpoint/2010/main" val="265334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78929" y="218635"/>
            <a:ext cx="8228433"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EL VIAJE DE LA </a:t>
            </a:r>
            <a:r>
              <a:rPr lang="en-US" dirty="0" smtClean="0">
                <a:solidFill>
                  <a:srgbClr val="FF0000"/>
                </a:solidFill>
              </a:rPr>
              <a:t>CONVERGENCIA</a:t>
            </a:r>
            <a:endParaRPr lang="en-US" dirty="0">
              <a:solidFill>
                <a:srgbClr val="FF0000"/>
              </a:solidFill>
            </a:endParaRPr>
          </a:p>
        </p:txBody>
      </p:sp>
      <p:sp>
        <p:nvSpPr>
          <p:cNvPr id="3" name="Rounded Rectangle 40"/>
          <p:cNvSpPr/>
          <p:nvPr/>
        </p:nvSpPr>
        <p:spPr bwMode="auto">
          <a:xfrm>
            <a:off x="184773" y="925748"/>
            <a:ext cx="2173768" cy="710420"/>
          </a:xfrm>
          <a:prstGeom prst="round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232" fontAlgn="base">
              <a:lnSpc>
                <a:spcPct val="90000"/>
              </a:lnSpc>
              <a:spcBef>
                <a:spcPct val="0"/>
              </a:spcBef>
              <a:spcAft>
                <a:spcPct val="0"/>
              </a:spcAft>
            </a:pPr>
            <a:r>
              <a:rPr lang="en-US" sz="12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rPr>
              <a:t>Windows Phone 7.5</a:t>
            </a:r>
          </a:p>
        </p:txBody>
      </p:sp>
      <p:sp>
        <p:nvSpPr>
          <p:cNvPr id="4" name="Rounded Rectangle 41"/>
          <p:cNvSpPr/>
          <p:nvPr/>
        </p:nvSpPr>
        <p:spPr bwMode="auto">
          <a:xfrm>
            <a:off x="3211649" y="925748"/>
            <a:ext cx="2173768" cy="710420"/>
          </a:xfrm>
          <a:prstGeom prst="round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232" fontAlgn="base">
              <a:lnSpc>
                <a:spcPct val="90000"/>
              </a:lnSpc>
              <a:spcBef>
                <a:spcPct val="0"/>
              </a:spcBef>
              <a:spcAft>
                <a:spcPct val="0"/>
              </a:spcAft>
            </a:pPr>
            <a:r>
              <a:rPr lang="en-US" sz="12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rPr>
              <a:t>Windows Phone 8.0</a:t>
            </a:r>
          </a:p>
        </p:txBody>
      </p:sp>
      <p:sp>
        <p:nvSpPr>
          <p:cNvPr id="5" name="Rounded Rectangle 42"/>
          <p:cNvSpPr/>
          <p:nvPr/>
        </p:nvSpPr>
        <p:spPr bwMode="auto">
          <a:xfrm>
            <a:off x="6238527" y="925748"/>
            <a:ext cx="2173768" cy="710420"/>
          </a:xfrm>
          <a:prstGeom prst="round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232" fontAlgn="base">
              <a:lnSpc>
                <a:spcPct val="90000"/>
              </a:lnSpc>
              <a:spcBef>
                <a:spcPct val="0"/>
              </a:spcBef>
              <a:spcAft>
                <a:spcPct val="0"/>
              </a:spcAft>
            </a:pPr>
            <a:r>
              <a:rPr lang="en-US" sz="1471" dirty="0">
                <a:gradFill>
                  <a:gsLst>
                    <a:gs pos="0">
                      <a:srgbClr val="FFFFFF"/>
                    </a:gs>
                    <a:gs pos="100000">
                      <a:srgbClr val="FFFFFF"/>
                    </a:gs>
                  </a:gsLst>
                  <a:lin ang="5400000" scaled="0"/>
                </a:gradFill>
                <a:effectLst>
                  <a:outerShdw blurRad="38100" dist="38100" dir="2700000" algn="tl">
                    <a:srgbClr val="000000">
                      <a:alpha val="43137"/>
                    </a:srgbClr>
                  </a:outerShdw>
                </a:effectLst>
                <a:latin typeface="+mj-lt"/>
                <a:ea typeface="Segoe UI" pitchFamily="34" charset="0"/>
                <a:cs typeface="Segoe UI" pitchFamily="34" charset="0"/>
              </a:rPr>
              <a:t>Windows Phone 8.1</a:t>
            </a:r>
          </a:p>
        </p:txBody>
      </p:sp>
      <p:sp>
        <p:nvSpPr>
          <p:cNvPr id="6" name="Rounded Rectangle 43"/>
          <p:cNvSpPr/>
          <p:nvPr/>
        </p:nvSpPr>
        <p:spPr bwMode="auto">
          <a:xfrm>
            <a:off x="303421" y="1354440"/>
            <a:ext cx="2437654" cy="1587920"/>
          </a:xfrm>
          <a:prstGeom prst="roundRect">
            <a:avLst/>
          </a:prstGeom>
          <a:solidFill>
            <a:schemeClr val="bg1">
              <a:lumMod val="95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146262" numCol="1" spcCol="0" rtlCol="0" fromWordArt="0" anchor="t" anchorCtr="0" forceAA="0" compatLnSpc="1">
            <a:prstTxWarp prst="textNoShape">
              <a:avLst/>
            </a:prstTxWarp>
            <a:noAutofit/>
          </a:bodyPr>
          <a:lstStyle/>
          <a:p>
            <a:pPr defTabSz="932232" fontAlgn="base">
              <a:spcAft>
                <a:spcPts val="600"/>
              </a:spcAft>
            </a:pPr>
            <a:r>
              <a:rPr lang="en-US" sz="1050" dirty="0" smtClean="0">
                <a:solidFill>
                  <a:schemeClr val="accent1"/>
                </a:solidFill>
                <a:ea typeface="Segoe UI" pitchFamily="34" charset="0"/>
                <a:cs typeface="Segoe UI" pitchFamily="34" charset="0"/>
              </a:rPr>
              <a:t>La </a:t>
            </a:r>
            <a:r>
              <a:rPr lang="en-US" sz="1050" dirty="0" err="1" smtClean="0">
                <a:solidFill>
                  <a:schemeClr val="accent1"/>
                </a:solidFill>
                <a:ea typeface="Segoe UI" pitchFamily="34" charset="0"/>
                <a:cs typeface="Segoe UI" pitchFamily="34" charset="0"/>
              </a:rPr>
              <a:t>convergencia</a:t>
            </a:r>
            <a:r>
              <a:rPr lang="en-US" sz="1050" dirty="0" smtClean="0">
                <a:solidFill>
                  <a:schemeClr val="accent1"/>
                </a:solidFill>
                <a:ea typeface="Segoe UI" pitchFamily="34" charset="0"/>
                <a:cs typeface="Segoe UI" pitchFamily="34" charset="0"/>
              </a:rPr>
              <a:t> </a:t>
            </a:r>
            <a:r>
              <a:rPr lang="en-US" sz="1050" dirty="0" err="1" smtClean="0">
                <a:solidFill>
                  <a:schemeClr val="accent1"/>
                </a:solidFill>
                <a:ea typeface="Segoe UI" pitchFamily="34" charset="0"/>
                <a:cs typeface="Segoe UI" pitchFamily="34" charset="0"/>
              </a:rPr>
              <a:t>comenzo</a:t>
            </a:r>
            <a:r>
              <a:rPr lang="en-US" sz="1050" dirty="0" smtClean="0">
                <a:solidFill>
                  <a:schemeClr val="accent1"/>
                </a:solidFill>
                <a:ea typeface="Segoe UI" pitchFamily="34" charset="0"/>
                <a:cs typeface="Segoe UI" pitchFamily="34" charset="0"/>
              </a:rPr>
              <a:t> con </a:t>
            </a:r>
            <a:r>
              <a:rPr lang="en-US" sz="1050" dirty="0">
                <a:solidFill>
                  <a:schemeClr val="accent1"/>
                </a:solidFill>
                <a:ea typeface="Segoe UI" pitchFamily="34" charset="0"/>
                <a:cs typeface="Segoe UI" pitchFamily="34" charset="0"/>
              </a:rPr>
              <a:t>IE</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WP 7.5 </a:t>
            </a:r>
            <a:r>
              <a:rPr lang="en-US" sz="1000" dirty="0" err="1" smtClean="0">
                <a:solidFill>
                  <a:schemeClr val="tx2"/>
                </a:solidFill>
                <a:ea typeface="Segoe UI" pitchFamily="34" charset="0"/>
                <a:cs typeface="Segoe UI" pitchFamily="34" charset="0"/>
              </a:rPr>
              <a:t>salio</a:t>
            </a:r>
            <a:r>
              <a:rPr lang="en-US" sz="1000" dirty="0" smtClean="0">
                <a:solidFill>
                  <a:schemeClr val="tx2"/>
                </a:solidFill>
                <a:ea typeface="Segoe UI" pitchFamily="34" charset="0"/>
                <a:cs typeface="Segoe UI" pitchFamily="34" charset="0"/>
              </a:rPr>
              <a:t> con IE9</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Mismo</a:t>
            </a:r>
            <a:r>
              <a:rPr lang="en-US" sz="1000" dirty="0" smtClean="0">
                <a:solidFill>
                  <a:schemeClr val="tx2"/>
                </a:solidFill>
                <a:ea typeface="Segoe UI" pitchFamily="34" charset="0"/>
                <a:cs typeface="Segoe UI" pitchFamily="34" charset="0"/>
              </a:rPr>
              <a:t> engine de </a:t>
            </a:r>
            <a:r>
              <a:rPr lang="en-US" sz="1000" dirty="0" err="1" smtClean="0">
                <a:solidFill>
                  <a:schemeClr val="tx2"/>
                </a:solidFill>
                <a:ea typeface="Segoe UI" pitchFamily="34" charset="0"/>
                <a:cs typeface="Segoe UI" pitchFamily="34" charset="0"/>
              </a:rPr>
              <a:t>renderizado</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que</a:t>
            </a:r>
            <a:r>
              <a:rPr lang="en-US" sz="1000" dirty="0" smtClean="0">
                <a:solidFill>
                  <a:schemeClr val="tx2"/>
                </a:solidFill>
                <a:ea typeface="Segoe UI" pitchFamily="34" charset="0"/>
                <a:cs typeface="Segoe UI" pitchFamily="34" charset="0"/>
              </a:rPr>
              <a:t> en Windows</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Mismo</a:t>
            </a:r>
            <a:r>
              <a:rPr lang="en-US" sz="1000" dirty="0" smtClean="0">
                <a:solidFill>
                  <a:schemeClr val="tx2"/>
                </a:solidFill>
                <a:ea typeface="Segoe UI" pitchFamily="34" charset="0"/>
                <a:cs typeface="Segoe UI" pitchFamily="34" charset="0"/>
              </a:rPr>
              <a:t> engine JavaScript </a:t>
            </a:r>
            <a:r>
              <a:rPr lang="en-US" sz="1000" dirty="0" err="1" smtClean="0">
                <a:solidFill>
                  <a:schemeClr val="tx2"/>
                </a:solidFill>
                <a:ea typeface="Segoe UI" pitchFamily="34" charset="0"/>
                <a:cs typeface="Segoe UI" pitchFamily="34" charset="0"/>
              </a:rPr>
              <a:t>que</a:t>
            </a:r>
            <a:r>
              <a:rPr lang="en-US" sz="1000" dirty="0" smtClean="0">
                <a:solidFill>
                  <a:schemeClr val="tx2"/>
                </a:solidFill>
                <a:ea typeface="Segoe UI" pitchFamily="34" charset="0"/>
                <a:cs typeface="Segoe UI" pitchFamily="34" charset="0"/>
              </a:rPr>
              <a:t> en Windows</a:t>
            </a:r>
            <a:endParaRPr lang="en-US" sz="1000" dirty="0">
              <a:solidFill>
                <a:schemeClr val="tx2"/>
              </a:solidFill>
              <a:ea typeface="Segoe UI" pitchFamily="34" charset="0"/>
              <a:cs typeface="Segoe UI" pitchFamily="34" charset="0"/>
            </a:endParaRPr>
          </a:p>
        </p:txBody>
      </p:sp>
      <p:sp>
        <p:nvSpPr>
          <p:cNvPr id="7" name="Rounded Rectangle 44"/>
          <p:cNvSpPr/>
          <p:nvPr/>
        </p:nvSpPr>
        <p:spPr bwMode="auto">
          <a:xfrm>
            <a:off x="3374320" y="1320741"/>
            <a:ext cx="2437654" cy="3260784"/>
          </a:xfrm>
          <a:prstGeom prst="roundRect">
            <a:avLst/>
          </a:prstGeom>
          <a:solidFill>
            <a:schemeClr val="bg1">
              <a:lumMod val="95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146262" numCol="1" spcCol="0" rtlCol="0" fromWordArt="0" anchor="t" anchorCtr="0" forceAA="0" compatLnSpc="1">
            <a:prstTxWarp prst="textNoShape">
              <a:avLst/>
            </a:prstTxWarp>
            <a:noAutofit/>
          </a:bodyPr>
          <a:lstStyle/>
          <a:p>
            <a:pPr defTabSz="932232" fontAlgn="base">
              <a:spcAft>
                <a:spcPts val="600"/>
              </a:spcAft>
            </a:pPr>
            <a:r>
              <a:rPr lang="en-US" sz="1050" dirty="0" err="1" smtClean="0">
                <a:solidFill>
                  <a:schemeClr val="accent1"/>
                </a:solidFill>
                <a:ea typeface="Segoe UI" pitchFamily="34" charset="0"/>
                <a:cs typeface="Segoe UI" pitchFamily="34" charset="0"/>
              </a:rPr>
              <a:t>Convergencia</a:t>
            </a:r>
            <a:r>
              <a:rPr lang="en-US" sz="1050" dirty="0" smtClean="0">
                <a:solidFill>
                  <a:schemeClr val="accent1"/>
                </a:solidFill>
                <a:ea typeface="Segoe UI" pitchFamily="34" charset="0"/>
                <a:cs typeface="Segoe UI" pitchFamily="34" charset="0"/>
              </a:rPr>
              <a:t> a </a:t>
            </a:r>
            <a:r>
              <a:rPr lang="en-US" sz="1050" dirty="0" err="1" smtClean="0">
                <a:solidFill>
                  <a:schemeClr val="accent1"/>
                </a:solidFill>
                <a:ea typeface="Segoe UI" pitchFamily="34" charset="0"/>
                <a:cs typeface="Segoe UI" pitchFamily="34" charset="0"/>
              </a:rPr>
              <a:t>nivel</a:t>
            </a:r>
            <a:r>
              <a:rPr lang="en-US" sz="1050" dirty="0" smtClean="0">
                <a:solidFill>
                  <a:schemeClr val="accent1"/>
                </a:solidFill>
                <a:ea typeface="Segoe UI" pitchFamily="34" charset="0"/>
                <a:cs typeface="Segoe UI" pitchFamily="34" charset="0"/>
              </a:rPr>
              <a:t> de Core </a:t>
            </a:r>
            <a:r>
              <a:rPr lang="en-US" sz="1050" dirty="0">
                <a:solidFill>
                  <a:schemeClr val="accent1"/>
                </a:solidFill>
                <a:ea typeface="Segoe UI" pitchFamily="34" charset="0"/>
                <a:cs typeface="Segoe UI" pitchFamily="34" charset="0"/>
              </a:rPr>
              <a:t>(NT kernel)</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Common kernel &amp; </a:t>
            </a:r>
            <a:r>
              <a:rPr lang="en-US" sz="1000" dirty="0" smtClean="0">
                <a:solidFill>
                  <a:schemeClr val="tx2"/>
                </a:solidFill>
                <a:ea typeface="Segoe UI" pitchFamily="34" charset="0"/>
                <a:cs typeface="Segoe UI" pitchFamily="34" charset="0"/>
              </a:rPr>
              <a:t>Sistema de </a:t>
            </a:r>
            <a:r>
              <a:rPr lang="en-US" sz="1000" dirty="0" err="1" smtClean="0">
                <a:solidFill>
                  <a:schemeClr val="tx2"/>
                </a:solidFill>
                <a:ea typeface="Segoe UI" pitchFamily="34" charset="0"/>
                <a:cs typeface="Segoe UI" pitchFamily="34" charset="0"/>
              </a:rPr>
              <a:t>archivos</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Kernel mode driver framework</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Secure boot </a:t>
            </a:r>
            <a:r>
              <a:rPr lang="en-US" sz="1000" dirty="0" err="1" smtClean="0">
                <a:solidFill>
                  <a:schemeClr val="tx2"/>
                </a:solidFill>
                <a:ea typeface="Segoe UI" pitchFamily="34" charset="0"/>
                <a:cs typeface="Segoe UI" pitchFamily="34" charset="0"/>
              </a:rPr>
              <a:t>encriptación</a:t>
            </a:r>
            <a:r>
              <a:rPr lang="en-US" sz="1000" dirty="0" smtClean="0">
                <a:solidFill>
                  <a:schemeClr val="tx2"/>
                </a:solidFill>
                <a:ea typeface="Segoe UI" pitchFamily="34" charset="0"/>
                <a:cs typeface="Segoe UI" pitchFamily="34" charset="0"/>
              </a:rPr>
              <a:t> del </a:t>
            </a:r>
            <a:r>
              <a:rPr lang="en-US" sz="1000" dirty="0" err="1" smtClean="0">
                <a:solidFill>
                  <a:schemeClr val="tx2"/>
                </a:solidFill>
                <a:ea typeface="Segoe UI" pitchFamily="34" charset="0"/>
                <a:cs typeface="Segoe UI" pitchFamily="34" charset="0"/>
              </a:rPr>
              <a:t>almacenamiento</a:t>
            </a:r>
            <a:r>
              <a:rPr lang="en-US" sz="1000" dirty="0" smtClean="0">
                <a:solidFill>
                  <a:schemeClr val="tx2"/>
                </a:solidFill>
                <a:ea typeface="Segoe UI" pitchFamily="34" charset="0"/>
                <a:cs typeface="Segoe UI" pitchFamily="34" charset="0"/>
              </a:rPr>
              <a:t> </a:t>
            </a:r>
            <a:r>
              <a:rPr lang="en-US" sz="1000" dirty="0">
                <a:solidFill>
                  <a:schemeClr val="tx2"/>
                </a:solidFill>
                <a:ea typeface="Segoe UI" pitchFamily="34" charset="0"/>
                <a:cs typeface="Segoe UI" pitchFamily="34" charset="0"/>
              </a:rPr>
              <a:t>(BitLocker)</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Core networking stack</a:t>
            </a:r>
          </a:p>
          <a:p>
            <a:pPr marL="174581" indent="-174581" defTabSz="932232" fontAlgn="base">
              <a:spcAft>
                <a:spcPts val="600"/>
              </a:spcAft>
              <a:buFont typeface="Arial" panose="020B0604020202020204" pitchFamily="34" charset="0"/>
              <a:buChar char="•"/>
            </a:pPr>
            <a:endParaRPr lang="en-US" sz="1000" dirty="0">
              <a:solidFill>
                <a:schemeClr val="tx2"/>
              </a:solidFill>
              <a:ea typeface="Segoe UI" pitchFamily="34" charset="0"/>
              <a:cs typeface="Segoe UI" pitchFamily="34" charset="0"/>
            </a:endParaRPr>
          </a:p>
          <a:p>
            <a:pPr defTabSz="932232" fontAlgn="base">
              <a:spcAft>
                <a:spcPts val="600"/>
              </a:spcAft>
            </a:pPr>
            <a:r>
              <a:rPr lang="en-US" sz="1050" dirty="0" err="1" smtClean="0">
                <a:solidFill>
                  <a:schemeClr val="accent1"/>
                </a:solidFill>
                <a:ea typeface="Segoe UI" pitchFamily="34" charset="0"/>
                <a:cs typeface="Segoe UI" pitchFamily="34" charset="0"/>
              </a:rPr>
              <a:t>Plataforma</a:t>
            </a:r>
            <a:r>
              <a:rPr lang="en-US" sz="1050" dirty="0" smtClean="0">
                <a:solidFill>
                  <a:schemeClr val="accent1"/>
                </a:solidFill>
                <a:ea typeface="Segoe UI" pitchFamily="34" charset="0"/>
                <a:cs typeface="Segoe UI" pitchFamily="34" charset="0"/>
              </a:rPr>
              <a:t> de </a:t>
            </a:r>
            <a:r>
              <a:rPr lang="en-US" sz="1050" dirty="0" err="1" smtClean="0">
                <a:solidFill>
                  <a:schemeClr val="accent1"/>
                </a:solidFill>
                <a:ea typeface="Segoe UI" pitchFamily="34" charset="0"/>
                <a:cs typeface="Segoe UI" pitchFamily="34" charset="0"/>
              </a:rPr>
              <a:t>desarrollo</a:t>
            </a:r>
            <a:endParaRPr lang="en-US" sz="1050" dirty="0">
              <a:solidFill>
                <a:schemeClr val="accent1"/>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Convergencial</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parcial</a:t>
            </a:r>
            <a:r>
              <a:rPr lang="en-US" sz="1000" dirty="0" smtClean="0">
                <a:solidFill>
                  <a:schemeClr val="tx2"/>
                </a:solidFill>
                <a:ea typeface="Segoe UI" pitchFamily="34" charset="0"/>
                <a:cs typeface="Segoe UI" pitchFamily="34" charset="0"/>
              </a:rPr>
              <a:t> en APIs </a:t>
            </a:r>
            <a:r>
              <a:rPr lang="en-US" sz="1000" dirty="0">
                <a:solidFill>
                  <a:schemeClr val="tx2"/>
                </a:solidFill>
                <a:ea typeface="Segoe UI" pitchFamily="34" charset="0"/>
                <a:cs typeface="Segoe UI" pitchFamily="34" charset="0"/>
              </a:rPr>
              <a:t/>
            </a:r>
            <a:br>
              <a:rPr lang="en-US" sz="1000" dirty="0">
                <a:solidFill>
                  <a:schemeClr val="tx2"/>
                </a:solidFill>
                <a:ea typeface="Segoe UI" pitchFamily="34" charset="0"/>
                <a:cs typeface="Segoe UI" pitchFamily="34" charset="0"/>
              </a:rPr>
            </a:br>
            <a:r>
              <a:rPr lang="en-US" sz="1000" dirty="0" smtClean="0">
                <a:solidFill>
                  <a:schemeClr val="tx2"/>
                </a:solidFill>
                <a:ea typeface="Segoe UI" pitchFamily="34" charset="0"/>
                <a:cs typeface="Segoe UI" pitchFamily="34" charset="0"/>
              </a:rPr>
              <a:t>(</a:t>
            </a:r>
            <a:r>
              <a:rPr lang="en-US" sz="1000" dirty="0" err="1" smtClean="0">
                <a:solidFill>
                  <a:schemeClr val="tx2"/>
                </a:solidFill>
                <a:ea typeface="Segoe UI" pitchFamily="34" charset="0"/>
                <a:cs typeface="Segoe UI" pitchFamily="34" charset="0"/>
              </a:rPr>
              <a:t>sensores</a:t>
            </a:r>
            <a:r>
              <a:rPr lang="en-US" sz="1000" dirty="0" smtClean="0">
                <a:solidFill>
                  <a:schemeClr val="tx2"/>
                </a:solidFill>
                <a:ea typeface="Segoe UI" pitchFamily="34" charset="0"/>
                <a:cs typeface="Segoe UI" pitchFamily="34" charset="0"/>
              </a:rPr>
              <a:t> &amp; </a:t>
            </a:r>
            <a:r>
              <a:rPr lang="en-US" sz="1000" dirty="0">
                <a:solidFill>
                  <a:schemeClr val="tx2"/>
                </a:solidFill>
                <a:ea typeface="Segoe UI" pitchFamily="34" charset="0"/>
                <a:cs typeface="Segoe UI" pitchFamily="34" charset="0"/>
              </a:rPr>
              <a:t>IAP)</a:t>
            </a:r>
            <a:endParaRPr lang="en-US" sz="9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Códig,o</a:t>
            </a:r>
            <a:r>
              <a:rPr lang="en-US" sz="1000" dirty="0" smtClean="0">
                <a:solidFill>
                  <a:schemeClr val="tx2"/>
                </a:solidFill>
                <a:ea typeface="Segoe UI" pitchFamily="34" charset="0"/>
                <a:cs typeface="Segoe UI" pitchFamily="34" charset="0"/>
              </a:rPr>
              <a:t> native (C</a:t>
            </a:r>
            <a:r>
              <a:rPr lang="en-US" sz="1000" dirty="0">
                <a:solidFill>
                  <a:schemeClr val="tx2"/>
                </a:solidFill>
                <a:ea typeface="Segoe UI" pitchFamily="34" charset="0"/>
                <a:cs typeface="Segoe UI" pitchFamily="34" charset="0"/>
              </a:rPr>
              <a:t>++) </a:t>
            </a:r>
            <a:r>
              <a:rPr lang="en-US" sz="1000" dirty="0" smtClean="0">
                <a:solidFill>
                  <a:schemeClr val="tx2"/>
                </a:solidFill>
                <a:ea typeface="Segoe UI" pitchFamily="34" charset="0"/>
                <a:cs typeface="Segoe UI" pitchFamily="34" charset="0"/>
              </a:rPr>
              <a:t>y DirectX</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IE10</a:t>
            </a:r>
          </a:p>
        </p:txBody>
      </p:sp>
      <p:sp>
        <p:nvSpPr>
          <p:cNvPr id="8" name="Rounded Rectangle 45"/>
          <p:cNvSpPr/>
          <p:nvPr/>
        </p:nvSpPr>
        <p:spPr bwMode="auto">
          <a:xfrm>
            <a:off x="6401194" y="1343549"/>
            <a:ext cx="2437654" cy="3345975"/>
          </a:xfrm>
          <a:prstGeom prst="roundRect">
            <a:avLst/>
          </a:prstGeom>
          <a:solidFill>
            <a:schemeClr val="bg1">
              <a:lumMod val="95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45706" bIns="146262" numCol="1" spcCol="0" rtlCol="0" fromWordArt="0" anchor="t" anchorCtr="0" forceAA="0" compatLnSpc="1">
            <a:prstTxWarp prst="textNoShape">
              <a:avLst/>
            </a:prstTxWarp>
            <a:noAutofit/>
          </a:bodyPr>
          <a:lstStyle/>
          <a:p>
            <a:pPr defTabSz="932232" fontAlgn="base">
              <a:spcAft>
                <a:spcPts val="600"/>
              </a:spcAft>
            </a:pPr>
            <a:r>
              <a:rPr lang="en-US" sz="1050" dirty="0" err="1" smtClean="0">
                <a:solidFill>
                  <a:schemeClr val="accent1"/>
                </a:solidFill>
                <a:ea typeface="Segoe UI" pitchFamily="34" charset="0"/>
                <a:cs typeface="Segoe UI" pitchFamily="34" charset="0"/>
              </a:rPr>
              <a:t>Convergencia</a:t>
            </a:r>
            <a:r>
              <a:rPr lang="en-US" sz="1050" dirty="0" smtClean="0">
                <a:solidFill>
                  <a:schemeClr val="accent1"/>
                </a:solidFill>
                <a:ea typeface="Segoe UI" pitchFamily="34" charset="0"/>
                <a:cs typeface="Segoe UI" pitchFamily="34" charset="0"/>
              </a:rPr>
              <a:t> en la </a:t>
            </a:r>
            <a:r>
              <a:rPr lang="en-US" sz="1050" dirty="0" err="1" smtClean="0">
                <a:solidFill>
                  <a:schemeClr val="accent1"/>
                </a:solidFill>
                <a:ea typeface="Segoe UI" pitchFamily="34" charset="0"/>
                <a:cs typeface="Segoe UI" pitchFamily="34" charset="0"/>
              </a:rPr>
              <a:t>plataforma</a:t>
            </a:r>
            <a:r>
              <a:rPr lang="en-US" sz="1050" dirty="0" smtClean="0">
                <a:solidFill>
                  <a:schemeClr val="accent1"/>
                </a:solidFill>
                <a:ea typeface="Segoe UI" pitchFamily="34" charset="0"/>
                <a:cs typeface="Segoe UI" pitchFamily="34" charset="0"/>
              </a:rPr>
              <a:t> de </a:t>
            </a:r>
            <a:r>
              <a:rPr lang="en-US" sz="1050" dirty="0" err="1" smtClean="0">
                <a:solidFill>
                  <a:schemeClr val="accent1"/>
                </a:solidFill>
                <a:ea typeface="Segoe UI" pitchFamily="34" charset="0"/>
                <a:cs typeface="Segoe UI" pitchFamily="34" charset="0"/>
              </a:rPr>
              <a:t>desarrollo</a:t>
            </a:r>
            <a:endParaRPr lang="en-US" sz="1050" dirty="0">
              <a:solidFill>
                <a:schemeClr val="accent1"/>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Mayores</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opciones</a:t>
            </a:r>
            <a:r>
              <a:rPr lang="en-US" sz="1000" dirty="0" smtClean="0">
                <a:solidFill>
                  <a:schemeClr val="tx2"/>
                </a:solidFill>
                <a:ea typeface="Segoe UI" pitchFamily="34" charset="0"/>
                <a:cs typeface="Segoe UI" pitchFamily="34" charset="0"/>
              </a:rPr>
              <a:t> para la </a:t>
            </a:r>
            <a:r>
              <a:rPr lang="en-US" sz="1000" dirty="0" err="1" smtClean="0">
                <a:solidFill>
                  <a:schemeClr val="tx2"/>
                </a:solidFill>
                <a:ea typeface="Segoe UI" pitchFamily="34" charset="0"/>
                <a:cs typeface="Segoe UI" pitchFamily="34" charset="0"/>
              </a:rPr>
              <a:t>reutilización</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smtClean="0">
                <a:solidFill>
                  <a:schemeClr val="tx2"/>
                </a:solidFill>
                <a:ea typeface="Segoe UI" pitchFamily="34" charset="0"/>
                <a:cs typeface="Segoe UI" pitchFamily="34" charset="0"/>
              </a:rPr>
              <a:t>Mayor </a:t>
            </a:r>
            <a:r>
              <a:rPr lang="en-US" sz="1000" dirty="0" err="1" smtClean="0">
                <a:solidFill>
                  <a:schemeClr val="tx2"/>
                </a:solidFill>
                <a:ea typeface="Segoe UI" pitchFamily="34" charset="0"/>
                <a:cs typeface="Segoe UI" pitchFamily="34" charset="0"/>
              </a:rPr>
              <a:t>reutilización</a:t>
            </a:r>
            <a:r>
              <a:rPr lang="en-US" sz="1000" dirty="0" smtClean="0">
                <a:solidFill>
                  <a:schemeClr val="tx2"/>
                </a:solidFill>
                <a:ea typeface="Segoe UI" pitchFamily="34" charset="0"/>
                <a:cs typeface="Segoe UI" pitchFamily="34" charset="0"/>
              </a:rPr>
              <a:t> de </a:t>
            </a:r>
            <a:r>
              <a:rPr lang="en-US" sz="1000" dirty="0" err="1" smtClean="0">
                <a:solidFill>
                  <a:schemeClr val="tx2"/>
                </a:solidFill>
                <a:ea typeface="Segoe UI" pitchFamily="34" charset="0"/>
                <a:cs typeface="Segoe UI" pitchFamily="34" charset="0"/>
              </a:rPr>
              <a:t>código</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endParaRPr lang="en-US" sz="1050" dirty="0">
              <a:solidFill>
                <a:schemeClr val="accent1"/>
              </a:solidFill>
              <a:ea typeface="Segoe UI" pitchFamily="34" charset="0"/>
              <a:cs typeface="Segoe UI" pitchFamily="34" charset="0"/>
            </a:endParaRPr>
          </a:p>
          <a:p>
            <a:pPr defTabSz="932232" fontAlgn="base">
              <a:spcAft>
                <a:spcPts val="600"/>
              </a:spcAft>
            </a:pPr>
            <a:r>
              <a:rPr lang="en-US" sz="1050" dirty="0" err="1" smtClean="0">
                <a:solidFill>
                  <a:schemeClr val="accent1"/>
                </a:solidFill>
                <a:ea typeface="Segoe UI" pitchFamily="34" charset="0"/>
                <a:cs typeface="Segoe UI" pitchFamily="34" charset="0"/>
              </a:rPr>
              <a:t>Alieneación</a:t>
            </a:r>
            <a:r>
              <a:rPr lang="en-US" sz="1050" dirty="0" smtClean="0">
                <a:solidFill>
                  <a:schemeClr val="accent1"/>
                </a:solidFill>
                <a:ea typeface="Segoe UI" pitchFamily="34" charset="0"/>
                <a:cs typeface="Segoe UI" pitchFamily="34" charset="0"/>
              </a:rPr>
              <a:t> de </a:t>
            </a:r>
            <a:r>
              <a:rPr lang="en-US" sz="1050" dirty="0" err="1" smtClean="0">
                <a:solidFill>
                  <a:schemeClr val="accent1"/>
                </a:solidFill>
                <a:ea typeface="Segoe UI" pitchFamily="34" charset="0"/>
                <a:cs typeface="Segoe UI" pitchFamily="34" charset="0"/>
              </a:rPr>
              <a:t>las</a:t>
            </a:r>
            <a:r>
              <a:rPr lang="en-US" sz="1050" dirty="0" smtClean="0">
                <a:solidFill>
                  <a:schemeClr val="accent1"/>
                </a:solidFill>
                <a:ea typeface="Segoe UI" pitchFamily="34" charset="0"/>
                <a:cs typeface="Segoe UI" pitchFamily="34" charset="0"/>
              </a:rPr>
              <a:t> Stores</a:t>
            </a:r>
            <a:endParaRPr lang="en-US" sz="1050" dirty="0">
              <a:solidFill>
                <a:schemeClr val="accent1"/>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Registro</a:t>
            </a:r>
            <a:r>
              <a:rPr lang="en-US" sz="1000" dirty="0" smtClean="0">
                <a:solidFill>
                  <a:schemeClr val="tx2"/>
                </a:solidFill>
                <a:ea typeface="Segoe UI" pitchFamily="34" charset="0"/>
                <a:cs typeface="Segoe UI" pitchFamily="34" charset="0"/>
              </a:rPr>
              <a:t> </a:t>
            </a:r>
            <a:r>
              <a:rPr lang="en-US" sz="1000" dirty="0" err="1" smtClean="0">
                <a:solidFill>
                  <a:schemeClr val="tx2"/>
                </a:solidFill>
                <a:ea typeface="Segoe UI" pitchFamily="34" charset="0"/>
                <a:cs typeface="Segoe UI" pitchFamily="34" charset="0"/>
              </a:rPr>
              <a:t>compartido</a:t>
            </a:r>
            <a:endParaRPr lang="en-US" sz="1000" dirty="0">
              <a:solidFill>
                <a:schemeClr val="tx2"/>
              </a:solidFill>
              <a:ea typeface="Segoe UI" pitchFamily="34" charset="0"/>
              <a:cs typeface="Segoe UI" pitchFamily="34" charset="0"/>
            </a:endParaRPr>
          </a:p>
          <a:p>
            <a:pPr defTabSz="932232" fontAlgn="base">
              <a:spcAft>
                <a:spcPts val="600"/>
              </a:spcAft>
            </a:pPr>
            <a:endParaRPr lang="en-US" sz="1050" dirty="0">
              <a:solidFill>
                <a:schemeClr val="accent1"/>
              </a:solidFill>
              <a:ea typeface="Segoe UI" pitchFamily="34" charset="0"/>
              <a:cs typeface="Segoe UI" pitchFamily="34" charset="0"/>
            </a:endParaRPr>
          </a:p>
          <a:p>
            <a:pPr defTabSz="932232" fontAlgn="base">
              <a:spcAft>
                <a:spcPts val="600"/>
              </a:spcAft>
            </a:pPr>
            <a:r>
              <a:rPr lang="en-US" sz="1050" dirty="0">
                <a:solidFill>
                  <a:schemeClr val="accent1"/>
                </a:solidFill>
                <a:ea typeface="Segoe UI" pitchFamily="34" charset="0"/>
                <a:cs typeface="Segoe UI" pitchFamily="34" charset="0"/>
              </a:rPr>
              <a:t>Common Core Platform</a:t>
            </a: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Proximity &amp; Location frameworks</a:t>
            </a:r>
          </a:p>
          <a:p>
            <a:pPr marL="174581" indent="-174581" defTabSz="932232" fontAlgn="base">
              <a:spcAft>
                <a:spcPts val="600"/>
              </a:spcAft>
              <a:buFont typeface="Arial" panose="020B0604020202020204" pitchFamily="34" charset="0"/>
              <a:buChar char="•"/>
            </a:pPr>
            <a:r>
              <a:rPr lang="en-US" sz="1000" dirty="0" err="1" smtClean="0">
                <a:solidFill>
                  <a:schemeClr val="tx2"/>
                </a:solidFill>
                <a:ea typeface="Segoe UI" pitchFamily="34" charset="0"/>
                <a:cs typeface="Segoe UI" pitchFamily="34" charset="0"/>
              </a:rPr>
              <a:t>Seguridad</a:t>
            </a:r>
            <a:endParaRPr lang="en-US" sz="1000" dirty="0">
              <a:solidFill>
                <a:schemeClr val="tx2"/>
              </a:solidFill>
              <a:ea typeface="Segoe UI" pitchFamily="34" charset="0"/>
              <a:cs typeface="Segoe UI" pitchFamily="34" charset="0"/>
            </a:endParaRPr>
          </a:p>
          <a:p>
            <a:pPr marL="174581" indent="-174581" defTabSz="932232" fontAlgn="base">
              <a:spcAft>
                <a:spcPts val="600"/>
              </a:spcAft>
              <a:buFont typeface="Arial" panose="020B0604020202020204" pitchFamily="34" charset="0"/>
              <a:buChar char="•"/>
            </a:pPr>
            <a:r>
              <a:rPr lang="en-US" sz="1000" dirty="0">
                <a:solidFill>
                  <a:schemeClr val="tx2"/>
                </a:solidFill>
                <a:ea typeface="Segoe UI" pitchFamily="34" charset="0"/>
                <a:cs typeface="Segoe UI" pitchFamily="34" charset="0"/>
              </a:rPr>
              <a:t>Task scheduler</a:t>
            </a:r>
          </a:p>
        </p:txBody>
      </p:sp>
      <p:sp>
        <p:nvSpPr>
          <p:cNvPr id="9" name="Right Arrow 46"/>
          <p:cNvSpPr/>
          <p:nvPr/>
        </p:nvSpPr>
        <p:spPr bwMode="auto">
          <a:xfrm>
            <a:off x="2615838" y="1007718"/>
            <a:ext cx="382533" cy="382533"/>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Arrow 47"/>
          <p:cNvSpPr/>
          <p:nvPr/>
        </p:nvSpPr>
        <p:spPr bwMode="auto">
          <a:xfrm>
            <a:off x="5642715" y="1007718"/>
            <a:ext cx="382533" cy="382533"/>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8410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784" y="402263"/>
            <a:ext cx="8228433" cy="433580"/>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35" dirty="0" smtClean="0">
                <a:latin typeface="+mn-lt"/>
              </a:rPr>
              <a:t>CONVERGENCIA EN </a:t>
            </a:r>
            <a:r>
              <a:rPr lang="en-US" sz="3235" dirty="0" smtClean="0">
                <a:solidFill>
                  <a:srgbClr val="FF0000"/>
                </a:solidFill>
                <a:latin typeface="+mn-lt"/>
              </a:rPr>
              <a:t>APIs </a:t>
            </a:r>
            <a:endParaRPr lang="en-US" sz="3235" dirty="0">
              <a:solidFill>
                <a:srgbClr val="FF0000"/>
              </a:solidFill>
              <a:latin typeface="+mn-lt"/>
            </a:endParaRPr>
          </a:p>
        </p:txBody>
      </p:sp>
      <p:sp>
        <p:nvSpPr>
          <p:cNvPr id="3" name="Oval 46"/>
          <p:cNvSpPr/>
          <p:nvPr/>
        </p:nvSpPr>
        <p:spPr bwMode="auto">
          <a:xfrm>
            <a:off x="826032" y="1373294"/>
            <a:ext cx="3587960" cy="3369849"/>
          </a:xfrm>
          <a:prstGeom prst="ellipse">
            <a:avLst/>
          </a:prstGeom>
          <a:solidFill>
            <a:srgbClr val="0072C6">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47"/>
          <p:cNvSpPr/>
          <p:nvPr/>
        </p:nvSpPr>
        <p:spPr bwMode="auto">
          <a:xfrm>
            <a:off x="1253717" y="1401449"/>
            <a:ext cx="3544707" cy="3276730"/>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8"/>
          <p:cNvSpPr/>
          <p:nvPr/>
        </p:nvSpPr>
        <p:spPr bwMode="auto">
          <a:xfrm>
            <a:off x="3956927" y="2441182"/>
            <a:ext cx="841499" cy="1197266"/>
          </a:xfrm>
          <a:prstGeom prst="ellipse">
            <a:avLst/>
          </a:prstGeom>
          <a:solidFill>
            <a:srgbClr val="FF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0"/>
          <p:cNvSpPr txBox="1"/>
          <p:nvPr/>
        </p:nvSpPr>
        <p:spPr>
          <a:xfrm>
            <a:off x="2739307" y="2694522"/>
            <a:ext cx="1752103" cy="627779"/>
          </a:xfrm>
          <a:prstGeom prst="rect">
            <a:avLst/>
          </a:prstGeom>
          <a:noFill/>
        </p:spPr>
        <p:txBody>
          <a:bodyPr wrap="square" lIns="182828" tIns="146262" rIns="182828" bIns="146262" rtlCol="0">
            <a:spAutoFit/>
          </a:bodyPr>
          <a:lstStyle/>
          <a:p>
            <a:pPr algn="r">
              <a:lnSpc>
                <a:spcPct val="90000"/>
              </a:lnSpc>
            </a:pPr>
            <a:r>
              <a:rPr lang="en-US" sz="1200" dirty="0" err="1" smtClean="0">
                <a:gradFill>
                  <a:gsLst>
                    <a:gs pos="2917">
                      <a:srgbClr val="505050"/>
                    </a:gs>
                    <a:gs pos="30000">
                      <a:srgbClr val="505050"/>
                    </a:gs>
                  </a:gsLst>
                  <a:lin ang="5400000" scaled="0"/>
                </a:gradFill>
              </a:rPr>
              <a:t>WinRT</a:t>
            </a:r>
            <a:r>
              <a:rPr lang="en-US" sz="1200" dirty="0" smtClean="0">
                <a:gradFill>
                  <a:gsLst>
                    <a:gs pos="2917">
                      <a:srgbClr val="505050"/>
                    </a:gs>
                    <a:gs pos="30000">
                      <a:srgbClr val="505050"/>
                    </a:gs>
                  </a:gsLst>
                  <a:lin ang="5400000" scaled="0"/>
                </a:gradFill>
              </a:rPr>
              <a:t> APIs </a:t>
            </a:r>
            <a:r>
              <a:rPr lang="en-US" sz="1200" dirty="0" err="1" smtClean="0">
                <a:gradFill>
                  <a:gsLst>
                    <a:gs pos="2917">
                      <a:srgbClr val="505050"/>
                    </a:gs>
                    <a:gs pos="30000">
                      <a:srgbClr val="505050"/>
                    </a:gs>
                  </a:gsLst>
                  <a:lin ang="5400000" scaled="0"/>
                </a:gradFill>
              </a:rPr>
              <a:t>comunes</a:t>
            </a:r>
            <a:endParaRPr lang="en-US" sz="1200" dirty="0">
              <a:gradFill>
                <a:gsLst>
                  <a:gs pos="2917">
                    <a:srgbClr val="505050"/>
                  </a:gs>
                  <a:gs pos="30000">
                    <a:srgbClr val="505050"/>
                  </a:gs>
                </a:gsLst>
                <a:lin ang="5400000" scaled="0"/>
              </a:gradFill>
            </a:endParaRPr>
          </a:p>
        </p:txBody>
      </p:sp>
      <p:sp>
        <p:nvSpPr>
          <p:cNvPr id="7" name="TextBox 51"/>
          <p:cNvSpPr txBox="1"/>
          <p:nvPr/>
        </p:nvSpPr>
        <p:spPr>
          <a:xfrm>
            <a:off x="4377675" y="2685206"/>
            <a:ext cx="1752103" cy="793979"/>
          </a:xfrm>
          <a:prstGeom prst="rect">
            <a:avLst/>
          </a:prstGeom>
          <a:noFill/>
        </p:spPr>
        <p:txBody>
          <a:bodyPr wrap="square" lIns="182828" tIns="146262" rIns="182828" bIns="146262" rtlCol="0">
            <a:spAutoFit/>
          </a:bodyPr>
          <a:lstStyle/>
          <a:p>
            <a:pPr>
              <a:lnSpc>
                <a:spcPct val="90000"/>
              </a:lnSpc>
            </a:pPr>
            <a:r>
              <a:rPr lang="en-US" sz="1200" dirty="0" err="1" smtClean="0">
                <a:gradFill>
                  <a:gsLst>
                    <a:gs pos="2917">
                      <a:srgbClr val="505050"/>
                    </a:gs>
                    <a:gs pos="30000">
                      <a:srgbClr val="505050"/>
                    </a:gs>
                  </a:gsLst>
                  <a:lin ang="5400000" scaled="0"/>
                </a:gradFill>
              </a:rPr>
              <a:t>WinRT</a:t>
            </a:r>
            <a:r>
              <a:rPr lang="en-US" sz="1200" dirty="0" smtClean="0">
                <a:gradFill>
                  <a:gsLst>
                    <a:gs pos="2917">
                      <a:srgbClr val="505050"/>
                    </a:gs>
                    <a:gs pos="30000">
                      <a:srgbClr val="505050"/>
                    </a:gs>
                  </a:gsLst>
                  <a:lin ang="5400000" scaled="0"/>
                </a:gradFill>
              </a:rPr>
              <a:t> APIs </a:t>
            </a:r>
            <a:r>
              <a:rPr lang="en-US" sz="1200" dirty="0" err="1" smtClean="0">
                <a:gradFill>
                  <a:gsLst>
                    <a:gs pos="2917">
                      <a:srgbClr val="505050"/>
                    </a:gs>
                    <a:gs pos="30000">
                      <a:srgbClr val="505050"/>
                    </a:gs>
                  </a:gsLst>
                  <a:lin ang="5400000" scaled="0"/>
                </a:gradFill>
              </a:rPr>
              <a:t>específicas</a:t>
            </a:r>
            <a:r>
              <a:rPr lang="en-US" sz="1200" dirty="0" smtClean="0">
                <a:gradFill>
                  <a:gsLst>
                    <a:gs pos="2917">
                      <a:srgbClr val="505050"/>
                    </a:gs>
                    <a:gs pos="30000">
                      <a:srgbClr val="505050"/>
                    </a:gs>
                  </a:gsLst>
                  <a:lin ang="5400000" scaled="0"/>
                </a:gradFill>
              </a:rPr>
              <a:t> de Windows Phone</a:t>
            </a:r>
            <a:endParaRPr lang="en-US" sz="1200" dirty="0">
              <a:gradFill>
                <a:gsLst>
                  <a:gs pos="2917">
                    <a:srgbClr val="505050"/>
                  </a:gs>
                  <a:gs pos="30000">
                    <a:srgbClr val="505050"/>
                  </a:gs>
                </a:gsLst>
                <a:lin ang="5400000" scaled="0"/>
              </a:gradFill>
            </a:endParaRPr>
          </a:p>
        </p:txBody>
      </p:sp>
      <p:sp>
        <p:nvSpPr>
          <p:cNvPr id="8" name="TextBox 52"/>
          <p:cNvSpPr txBox="1"/>
          <p:nvPr/>
        </p:nvSpPr>
        <p:spPr>
          <a:xfrm>
            <a:off x="624140" y="2694522"/>
            <a:ext cx="1752103" cy="793979"/>
          </a:xfrm>
          <a:prstGeom prst="rect">
            <a:avLst/>
          </a:prstGeom>
          <a:noFill/>
        </p:spPr>
        <p:txBody>
          <a:bodyPr wrap="square" lIns="182828" tIns="146262" rIns="182828" bIns="146262" rtlCol="0">
            <a:spAutoFit/>
          </a:bodyPr>
          <a:lstStyle/>
          <a:p>
            <a:pPr algn="r">
              <a:lnSpc>
                <a:spcPct val="90000"/>
              </a:lnSpc>
            </a:pPr>
            <a:r>
              <a:rPr lang="en-US" sz="1200" dirty="0" err="1" smtClean="0">
                <a:gradFill>
                  <a:gsLst>
                    <a:gs pos="2917">
                      <a:srgbClr val="505050"/>
                    </a:gs>
                    <a:gs pos="30000">
                      <a:srgbClr val="505050"/>
                    </a:gs>
                  </a:gsLst>
                  <a:lin ang="5400000" scaled="0"/>
                </a:gradFill>
              </a:rPr>
              <a:t>WinRT</a:t>
            </a:r>
            <a:r>
              <a:rPr lang="en-US" sz="1200" dirty="0" smtClean="0">
                <a:gradFill>
                  <a:gsLst>
                    <a:gs pos="2917">
                      <a:srgbClr val="505050"/>
                    </a:gs>
                    <a:gs pos="30000">
                      <a:srgbClr val="505050"/>
                    </a:gs>
                  </a:gsLst>
                  <a:lin ang="5400000" scaled="0"/>
                </a:gradFill>
              </a:rPr>
              <a:t> APIs </a:t>
            </a:r>
            <a:r>
              <a:rPr lang="en-US" sz="1200" dirty="0" err="1" smtClean="0">
                <a:gradFill>
                  <a:gsLst>
                    <a:gs pos="2917">
                      <a:srgbClr val="505050"/>
                    </a:gs>
                    <a:gs pos="30000">
                      <a:srgbClr val="505050"/>
                    </a:gs>
                  </a:gsLst>
                  <a:lin ang="5400000" scaled="0"/>
                </a:gradFill>
              </a:rPr>
              <a:t>específicas</a:t>
            </a:r>
            <a:r>
              <a:rPr lang="en-US" sz="1200" dirty="0" smtClean="0">
                <a:gradFill>
                  <a:gsLst>
                    <a:gs pos="2917">
                      <a:srgbClr val="505050"/>
                    </a:gs>
                    <a:gs pos="30000">
                      <a:srgbClr val="505050"/>
                    </a:gs>
                  </a:gsLst>
                  <a:lin ang="5400000" scaled="0"/>
                </a:gradFill>
              </a:rPr>
              <a:t> de Windows</a:t>
            </a:r>
            <a:endParaRPr lang="en-US" sz="1200" dirty="0">
              <a:gradFill>
                <a:gsLst>
                  <a:gs pos="2917">
                    <a:srgbClr val="505050"/>
                  </a:gs>
                  <a:gs pos="30000">
                    <a:srgbClr val="505050"/>
                  </a:gs>
                </a:gsLst>
                <a:lin ang="5400000" scaled="0"/>
              </a:gradFill>
            </a:endParaRPr>
          </a:p>
        </p:txBody>
      </p:sp>
      <p:sp>
        <p:nvSpPr>
          <p:cNvPr id="9" name="Text Placeholder 15"/>
          <p:cNvSpPr>
            <a:spLocks noGrp="1"/>
          </p:cNvSpPr>
          <p:nvPr>
            <p:ph type="body" sz="quarter" idx="4294967295"/>
          </p:nvPr>
        </p:nvSpPr>
        <p:spPr>
          <a:xfrm>
            <a:off x="4811122" y="995106"/>
            <a:ext cx="4294136" cy="1132983"/>
          </a:xfrm>
          <a:prstGeom prst="rect">
            <a:avLst/>
          </a:prstGeom>
        </p:spPr>
        <p:txBody>
          <a:bodyPr/>
          <a:lstStyle/>
          <a:p>
            <a:pPr marL="0" indent="0">
              <a:spcAft>
                <a:spcPts val="1199"/>
              </a:spcAft>
              <a:buNone/>
            </a:pPr>
            <a:r>
              <a:rPr lang="en-US" sz="1800" dirty="0" err="1" smtClean="0">
                <a:solidFill>
                  <a:srgbClr val="FF0000"/>
                </a:solidFill>
              </a:rPr>
              <a:t>WinRT</a:t>
            </a:r>
            <a:r>
              <a:rPr lang="en-US" sz="1800" dirty="0">
                <a:solidFill>
                  <a:srgbClr val="FF0000"/>
                </a:solidFill>
              </a:rPr>
              <a:t> </a:t>
            </a:r>
            <a:r>
              <a:rPr lang="en-US" sz="1800" dirty="0" err="1" smtClean="0">
                <a:solidFill>
                  <a:srgbClr val="FF0000"/>
                </a:solidFill>
              </a:rPr>
              <a:t>es</a:t>
            </a:r>
            <a:r>
              <a:rPr lang="en-US" sz="1800" dirty="0" smtClean="0">
                <a:solidFill>
                  <a:srgbClr val="FF0000"/>
                </a:solidFill>
              </a:rPr>
              <a:t> el runtime y </a:t>
            </a:r>
            <a:r>
              <a:rPr lang="en-US" sz="1800" dirty="0" err="1" smtClean="0">
                <a:solidFill>
                  <a:srgbClr val="FF0000"/>
                </a:solidFill>
              </a:rPr>
              <a:t>conjunto</a:t>
            </a:r>
            <a:r>
              <a:rPr lang="en-US" sz="1800" dirty="0" smtClean="0">
                <a:solidFill>
                  <a:srgbClr val="FF0000"/>
                </a:solidFill>
              </a:rPr>
              <a:t> de APIs </a:t>
            </a:r>
            <a:r>
              <a:rPr lang="en-US" sz="1800" dirty="0" err="1" smtClean="0">
                <a:solidFill>
                  <a:srgbClr val="FF0000"/>
                </a:solidFill>
              </a:rPr>
              <a:t>utilizadas</a:t>
            </a:r>
            <a:r>
              <a:rPr lang="en-US" sz="1800" dirty="0" smtClean="0">
                <a:solidFill>
                  <a:srgbClr val="FF0000"/>
                </a:solidFill>
              </a:rPr>
              <a:t> </a:t>
            </a:r>
            <a:r>
              <a:rPr lang="en-US" sz="1800" dirty="0" err="1" smtClean="0">
                <a:solidFill>
                  <a:srgbClr val="FF0000"/>
                </a:solidFill>
              </a:rPr>
              <a:t>por</a:t>
            </a:r>
            <a:r>
              <a:rPr lang="en-US" sz="1800" dirty="0" smtClean="0">
                <a:solidFill>
                  <a:srgbClr val="FF0000"/>
                </a:solidFill>
              </a:rPr>
              <a:t> </a:t>
            </a:r>
            <a:r>
              <a:rPr lang="en-US" sz="1800" dirty="0" err="1" smtClean="0">
                <a:solidFill>
                  <a:srgbClr val="FF0000"/>
                </a:solidFill>
              </a:rPr>
              <a:t>las</a:t>
            </a:r>
            <a:r>
              <a:rPr lang="en-US" sz="1800" dirty="0" smtClean="0">
                <a:solidFill>
                  <a:srgbClr val="FF0000"/>
                </a:solidFill>
              </a:rPr>
              <a:t> </a:t>
            </a:r>
            <a:r>
              <a:rPr lang="en-US" sz="1800" dirty="0" err="1" smtClean="0">
                <a:solidFill>
                  <a:srgbClr val="FF0000"/>
                </a:solidFill>
              </a:rPr>
              <a:t>aplicaciones</a:t>
            </a:r>
            <a:r>
              <a:rPr lang="en-US" sz="1800" dirty="0" smtClean="0">
                <a:solidFill>
                  <a:srgbClr val="FF0000"/>
                </a:solidFill>
              </a:rPr>
              <a:t> Store y Phone</a:t>
            </a:r>
            <a:endParaRPr lang="en-US" sz="1800" dirty="0">
              <a:solidFill>
                <a:srgbClr val="FF0000"/>
              </a:solidFill>
            </a:endParaRPr>
          </a:p>
        </p:txBody>
      </p:sp>
      <p:sp>
        <p:nvSpPr>
          <p:cNvPr id="10" name="Text Placeholder 3"/>
          <p:cNvSpPr txBox="1">
            <a:spLocks/>
          </p:cNvSpPr>
          <p:nvPr/>
        </p:nvSpPr>
        <p:spPr>
          <a:xfrm>
            <a:off x="4811121" y="3312940"/>
            <a:ext cx="4355482" cy="1350355"/>
          </a:xfrm>
          <a:prstGeom prst="rect">
            <a:avLst/>
          </a:prstGeom>
        </p:spPr>
        <p:txBody>
          <a:bodyPr/>
          <a:lstStyle>
            <a:lvl1pPr marL="114297" indent="-114297" algn="l" defTabSz="914378"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18"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18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09"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080" indent="-114297" algn="l" defTabSz="914378"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err="1" smtClean="0">
                <a:solidFill>
                  <a:srgbClr val="FF0000"/>
                </a:solidFill>
              </a:rPr>
              <a:t>Convergencia</a:t>
            </a:r>
            <a:r>
              <a:rPr lang="en-US" sz="1800" dirty="0" smtClean="0">
                <a:solidFill>
                  <a:srgbClr val="FF0000"/>
                </a:solidFill>
              </a:rPr>
              <a:t> 8.1</a:t>
            </a:r>
            <a:endParaRPr lang="en-US" sz="1800" dirty="0">
              <a:solidFill>
                <a:srgbClr val="FF0000"/>
              </a:solidFill>
            </a:endParaRPr>
          </a:p>
          <a:p>
            <a:pPr marL="336111" lvl="1" indent="-208903"/>
            <a:r>
              <a:rPr lang="en-US" sz="1200" dirty="0" smtClean="0">
                <a:solidFill>
                  <a:schemeClr val="tx2"/>
                </a:solidFill>
                <a:cs typeface="Segoe UI Semibold" panose="020B0702040204020203" pitchFamily="34" charset="0"/>
              </a:rPr>
              <a:t>El </a:t>
            </a:r>
            <a:r>
              <a:rPr lang="en-US" sz="1200" dirty="0" err="1" smtClean="0">
                <a:solidFill>
                  <a:schemeClr val="tx2"/>
                </a:solidFill>
                <a:cs typeface="Segoe UI Semibold" panose="020B0702040204020203" pitchFamily="34" charset="0"/>
              </a:rPr>
              <a:t>objetivo</a:t>
            </a:r>
            <a:r>
              <a:rPr lang="en-US" sz="1200" dirty="0" smtClean="0">
                <a:solidFill>
                  <a:schemeClr val="tx2"/>
                </a:solidFill>
                <a:cs typeface="Segoe UI Semibold" panose="020B0702040204020203" pitchFamily="34" charset="0"/>
              </a:rPr>
              <a:t> a </a:t>
            </a:r>
            <a:r>
              <a:rPr lang="en-US" sz="1200" dirty="0" err="1" smtClean="0">
                <a:solidFill>
                  <a:schemeClr val="tx2"/>
                </a:solidFill>
                <a:cs typeface="Segoe UI Semibold" panose="020B0702040204020203" pitchFamily="34" charset="0"/>
              </a:rPr>
              <a:t>conseguir</a:t>
            </a:r>
            <a:r>
              <a:rPr lang="en-US" sz="1200" dirty="0" smtClean="0">
                <a:solidFill>
                  <a:schemeClr val="tx2"/>
                </a:solidFill>
                <a:cs typeface="Segoe UI Semibold" panose="020B0702040204020203" pitchFamily="34" charset="0"/>
              </a:rPr>
              <a:t> </a:t>
            </a:r>
            <a:r>
              <a:rPr lang="en-US" sz="1200" dirty="0" err="1" smtClean="0">
                <a:solidFill>
                  <a:schemeClr val="tx2"/>
                </a:solidFill>
                <a:cs typeface="Segoe UI Semibold" panose="020B0702040204020203" pitchFamily="34" charset="0"/>
              </a:rPr>
              <a:t>es</a:t>
            </a:r>
            <a:r>
              <a:rPr lang="en-US" sz="1200" dirty="0" smtClean="0">
                <a:solidFill>
                  <a:schemeClr val="tx2"/>
                </a:solidFill>
                <a:cs typeface="Segoe UI Semibold" panose="020B0702040204020203" pitchFamily="34" charset="0"/>
              </a:rPr>
              <a:t> el 100</a:t>
            </a:r>
            <a:r>
              <a:rPr lang="en-US" sz="1200" dirty="0">
                <a:solidFill>
                  <a:schemeClr val="tx2"/>
                </a:solidFill>
                <a:cs typeface="Segoe UI Semibold" panose="020B0702040204020203" pitchFamily="34" charset="0"/>
              </a:rPr>
              <a:t>% </a:t>
            </a:r>
            <a:r>
              <a:rPr lang="en-US" sz="1200" dirty="0" smtClean="0">
                <a:solidFill>
                  <a:schemeClr val="tx2"/>
                </a:solidFill>
                <a:cs typeface="Segoe UI Semibold" panose="020B0702040204020203" pitchFamily="34" charset="0"/>
              </a:rPr>
              <a:t>de </a:t>
            </a:r>
            <a:r>
              <a:rPr lang="en-US" sz="1200" dirty="0" err="1" smtClean="0">
                <a:solidFill>
                  <a:schemeClr val="tx2"/>
                </a:solidFill>
                <a:cs typeface="Segoe UI Semibold" panose="020B0702040204020203" pitchFamily="34" charset="0"/>
              </a:rPr>
              <a:t>convergencia</a:t>
            </a:r>
            <a:r>
              <a:rPr lang="en-US" sz="1200" dirty="0" smtClean="0">
                <a:solidFill>
                  <a:schemeClr val="tx2"/>
                </a:solidFill>
                <a:cs typeface="Segoe UI Semibold" panose="020B0702040204020203" pitchFamily="34" charset="0"/>
              </a:rPr>
              <a:t> para el </a:t>
            </a:r>
            <a:r>
              <a:rPr lang="en-US" sz="1200" dirty="0" err="1" smtClean="0">
                <a:solidFill>
                  <a:schemeClr val="tx2"/>
                </a:solidFill>
                <a:cs typeface="Segoe UI Semibold" panose="020B0702040204020203" pitchFamily="34" charset="0"/>
              </a:rPr>
              <a:t>desarrollo</a:t>
            </a:r>
            <a:endParaRPr lang="en-US" sz="1200" dirty="0">
              <a:solidFill>
                <a:schemeClr val="tx2"/>
              </a:solidFill>
              <a:cs typeface="Segoe UI Semibold" panose="020B0702040204020203" pitchFamily="34" charset="0"/>
            </a:endParaRPr>
          </a:p>
          <a:p>
            <a:pPr marL="336111" lvl="1" indent="-208903"/>
            <a:r>
              <a:rPr lang="en-US" sz="1200" dirty="0" smtClean="0">
                <a:solidFill>
                  <a:schemeClr val="tx2"/>
                </a:solidFill>
                <a:cs typeface="Segoe UI Semibold" panose="020B0702040204020203" pitchFamily="34" charset="0"/>
              </a:rPr>
              <a:t>En 8.0</a:t>
            </a:r>
            <a:r>
              <a:rPr lang="en-US" sz="1200" dirty="0">
                <a:solidFill>
                  <a:schemeClr val="tx2"/>
                </a:solidFill>
                <a:cs typeface="Segoe UI Semibold" panose="020B0702040204020203" pitchFamily="34" charset="0"/>
              </a:rPr>
              <a:t>, </a:t>
            </a:r>
            <a:r>
              <a:rPr lang="en-US" sz="1200" dirty="0" err="1" smtClean="0">
                <a:solidFill>
                  <a:schemeClr val="tx2"/>
                </a:solidFill>
                <a:cs typeface="Segoe UI Semibold" panose="020B0702040204020203" pitchFamily="34" charset="0"/>
              </a:rPr>
              <a:t>teníamos</a:t>
            </a:r>
            <a:r>
              <a:rPr lang="en-US" sz="1200" dirty="0" smtClean="0">
                <a:solidFill>
                  <a:schemeClr val="tx2"/>
                </a:solidFill>
                <a:cs typeface="Segoe UI Semibold" panose="020B0702040204020203" pitchFamily="34" charset="0"/>
              </a:rPr>
              <a:t> ~</a:t>
            </a:r>
            <a:r>
              <a:rPr lang="en-US" sz="1200" dirty="0">
                <a:solidFill>
                  <a:schemeClr val="tx2"/>
                </a:solidFill>
                <a:cs typeface="Segoe UI Semibold" panose="020B0702040204020203" pitchFamily="34" charset="0"/>
              </a:rPr>
              <a:t>30% </a:t>
            </a:r>
            <a:r>
              <a:rPr lang="en-US" sz="1200" dirty="0" smtClean="0">
                <a:solidFill>
                  <a:schemeClr val="tx2"/>
                </a:solidFill>
                <a:cs typeface="Segoe UI Semibold" panose="020B0702040204020203" pitchFamily="34" charset="0"/>
              </a:rPr>
              <a:t>de </a:t>
            </a:r>
            <a:r>
              <a:rPr lang="en-US" sz="1200" dirty="0" err="1" smtClean="0">
                <a:solidFill>
                  <a:schemeClr val="tx2"/>
                </a:solidFill>
                <a:cs typeface="Segoe UI Semibold" panose="020B0702040204020203" pitchFamily="34" charset="0"/>
              </a:rPr>
              <a:t>convergencia</a:t>
            </a:r>
            <a:r>
              <a:rPr lang="en-US" sz="1200" dirty="0" smtClean="0">
                <a:solidFill>
                  <a:schemeClr val="tx2"/>
                </a:solidFill>
                <a:cs typeface="Segoe UI Semibold" panose="020B0702040204020203" pitchFamily="34" charset="0"/>
              </a:rPr>
              <a:t> en APIs</a:t>
            </a:r>
            <a:endParaRPr lang="en-US" sz="1200" dirty="0">
              <a:solidFill>
                <a:schemeClr val="tx2"/>
              </a:solidFill>
              <a:cs typeface="Segoe UI Semibold" panose="020B0702040204020203" pitchFamily="34" charset="0"/>
            </a:endParaRPr>
          </a:p>
          <a:p>
            <a:pPr marL="336111" lvl="1" indent="-208903"/>
            <a:r>
              <a:rPr lang="en-US" sz="1200" dirty="0" smtClean="0">
                <a:solidFill>
                  <a:schemeClr val="tx2"/>
                </a:solidFill>
                <a:cs typeface="Segoe UI Semibold" panose="020B0702040204020203" pitchFamily="34" charset="0"/>
              </a:rPr>
              <a:t>Con 8.1, se </a:t>
            </a:r>
            <a:r>
              <a:rPr lang="en-US" sz="1200" dirty="0" err="1" smtClean="0">
                <a:solidFill>
                  <a:schemeClr val="tx2"/>
                </a:solidFill>
                <a:cs typeface="Segoe UI Semibold" panose="020B0702040204020203" pitchFamily="34" charset="0"/>
              </a:rPr>
              <a:t>supera</a:t>
            </a:r>
            <a:r>
              <a:rPr lang="en-US" sz="1200" dirty="0" smtClean="0">
                <a:solidFill>
                  <a:schemeClr val="tx2"/>
                </a:solidFill>
                <a:cs typeface="Segoe UI Semibold" panose="020B0702040204020203" pitchFamily="34" charset="0"/>
              </a:rPr>
              <a:t> el 90</a:t>
            </a:r>
            <a:r>
              <a:rPr lang="en-US" sz="1200" dirty="0">
                <a:solidFill>
                  <a:schemeClr val="tx2"/>
                </a:solidFill>
                <a:cs typeface="Segoe UI Semibold" panose="020B0702040204020203" pitchFamily="34" charset="0"/>
              </a:rPr>
              <a:t>%+ </a:t>
            </a:r>
            <a:r>
              <a:rPr lang="en-US" sz="1200" dirty="0" smtClean="0">
                <a:solidFill>
                  <a:schemeClr val="tx2"/>
                </a:solidFill>
                <a:cs typeface="Segoe UI Semibold" panose="020B0702040204020203" pitchFamily="34" charset="0"/>
              </a:rPr>
              <a:t>de </a:t>
            </a:r>
            <a:r>
              <a:rPr lang="en-US" sz="1200" dirty="0" err="1" smtClean="0">
                <a:solidFill>
                  <a:schemeClr val="tx2"/>
                </a:solidFill>
                <a:cs typeface="Segoe UI Semibold" panose="020B0702040204020203" pitchFamily="34" charset="0"/>
              </a:rPr>
              <a:t>convergencia</a:t>
            </a:r>
            <a:endParaRPr lang="en-US" sz="1200" dirty="0">
              <a:solidFill>
                <a:schemeClr val="tx2"/>
              </a:solidFill>
              <a:cs typeface="Segoe UI Semibold" panose="020B0702040204020203" pitchFamily="34" charset="0"/>
            </a:endParaRPr>
          </a:p>
        </p:txBody>
      </p:sp>
    </p:spTree>
    <p:extLst>
      <p:ext uri="{BB962C8B-B14F-4D97-AF65-F5344CB8AC3E}">
        <p14:creationId xmlns:p14="http://schemas.microsoft.com/office/powerpoint/2010/main" val="333066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par>
                                <p:cTn id="11" presetID="22" presetClass="exit" presetSubtype="2" fill="hold" grpId="0" nodeType="withEffect">
                                  <p:stCondLst>
                                    <p:cond delay="0"/>
                                  </p:stCondLst>
                                  <p:childTnLst>
                                    <p:animEffect transition="out" filter="wipe(right)">
                                      <p:cBhvr>
                                        <p:cTn id="12" dur="200"/>
                                        <p:tgtEl>
                                          <p:spTgt spid="5"/>
                                        </p:tgtEl>
                                      </p:cBhvr>
                                    </p:animEffect>
                                    <p:set>
                                      <p:cBhvr>
                                        <p:cTn id="13" dur="1" fill="hold">
                                          <p:stCondLst>
                                            <p:cond delay="199"/>
                                          </p:stCondLst>
                                        </p:cTn>
                                        <p:tgtEl>
                                          <p:spTgt spid="5"/>
                                        </p:tgtEl>
                                        <p:attrNameLst>
                                          <p:attrName>style.visibility</p:attrName>
                                        </p:attrNameLst>
                                      </p:cBhvr>
                                      <p:to>
                                        <p:strVal val="hidden"/>
                                      </p:to>
                                    </p:set>
                                  </p:childTnLst>
                                </p:cTn>
                              </p:par>
                              <p:par>
                                <p:cTn id="14" presetID="63" presetClass="path" presetSubtype="0" accel="50000" decel="50000" fill="hold" grpId="0" nodeType="withEffect">
                                  <p:stCondLst>
                                    <p:cond delay="0"/>
                                  </p:stCondLst>
                                  <p:childTnLst>
                                    <p:animMotion origin="layout" path="M 8.33333E-7 -4.69136E-6 L 0.02639 -4.69136E-6 " pathEditMode="relative" rAng="0" ptsTypes="AA">
                                      <p:cBhvr>
                                        <p:cTn id="15" dur="500" fill="hold"/>
                                        <p:tgtEl>
                                          <p:spTgt spid="7"/>
                                        </p:tgtEl>
                                        <p:attrNameLst>
                                          <p:attrName>ppt_x</p:attrName>
                                          <p:attrName>ppt_y</p:attrName>
                                        </p:attrNameLst>
                                      </p:cBhvr>
                                      <p:rCtr x="1319" y="0"/>
                                    </p:animMotion>
                                  </p:childTnLst>
                                </p:cTn>
                              </p:par>
                              <p:par>
                                <p:cTn id="16" presetID="35" presetClass="path" presetSubtype="0" accel="50000" decel="50000" fill="hold" grpId="0" nodeType="withEffect">
                                  <p:stCondLst>
                                    <p:cond delay="0"/>
                                  </p:stCondLst>
                                  <p:childTnLst>
                                    <p:animMotion origin="layout" path="M -2.5E-6 3.45679E-6 L -0.12864 3.45679E-6 " pathEditMode="relative" rAng="0" ptsTypes="AA">
                                      <p:cBhvr>
                                        <p:cTn id="17" dur="500" fill="hold"/>
                                        <p:tgtEl>
                                          <p:spTgt spid="6"/>
                                        </p:tgtEl>
                                        <p:attrNameLst>
                                          <p:attrName>ppt_x</p:attrName>
                                          <p:attrName>ppt_y</p:attrName>
                                        </p:attrNameLst>
                                      </p:cBhvr>
                                      <p:rCtr x="-6441" y="0"/>
                                    </p:animMotion>
                                  </p:childTnLst>
                                </p:cTn>
                              </p:par>
                              <p:par>
                                <p:cTn id="18" presetID="35" presetClass="path" presetSubtype="0" accel="50000" decel="50000" fill="hold" grpId="0" nodeType="withEffect">
                                  <p:stCondLst>
                                    <p:cond delay="0"/>
                                  </p:stCondLst>
                                  <p:childTnLst>
                                    <p:animMotion origin="layout" path="M 0.0283 0.00154 L -0.10729 0.00031 " pathEditMode="relative" rAng="0" ptsTypes="AA">
                                      <p:cBhvr>
                                        <p:cTn id="19" dur="500" fill="hold"/>
                                        <p:tgtEl>
                                          <p:spTgt spid="8"/>
                                        </p:tgtEl>
                                        <p:attrNameLst>
                                          <p:attrName>ppt_x</p:attrName>
                                          <p:attrName>ppt_y</p:attrName>
                                        </p:attrNameLst>
                                      </p:cBhvr>
                                      <p:rCtr x="-6788"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784" y="205913"/>
            <a:ext cx="8228433"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PLATAFORMA DE </a:t>
            </a:r>
            <a:r>
              <a:rPr lang="en-US" dirty="0" smtClean="0">
                <a:solidFill>
                  <a:srgbClr val="FF0000"/>
                </a:solidFill>
              </a:rPr>
              <a:t>DESARROLLO</a:t>
            </a:r>
            <a:endParaRPr lang="en-US" dirty="0">
              <a:solidFill>
                <a:srgbClr val="FF0000"/>
              </a:solidFill>
            </a:endParaRPr>
          </a:p>
        </p:txBody>
      </p:sp>
      <p:sp>
        <p:nvSpPr>
          <p:cNvPr id="3" name="Rectangle 81"/>
          <p:cNvSpPr/>
          <p:nvPr/>
        </p:nvSpPr>
        <p:spPr bwMode="auto">
          <a:xfrm>
            <a:off x="1562338" y="2001535"/>
            <a:ext cx="5958769" cy="997403"/>
          </a:xfrm>
          <a:prstGeom prst="rect">
            <a:avLst/>
          </a:prstGeom>
          <a:noFill/>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23" tIns="91427" rIns="91423" bIns="45712" numCol="1" rtlCol="0" anchor="t" anchorCtr="0" compatLnSpc="1">
            <a:prstTxWarp prst="textNoShape">
              <a:avLst/>
            </a:prstTxWarp>
          </a:bodyPr>
          <a:lstStyle/>
          <a:p>
            <a:pPr algn="ctr" defTabSz="932411" fontAlgn="base">
              <a:spcBef>
                <a:spcPct val="0"/>
              </a:spcBef>
              <a:spcAft>
                <a:spcPct val="0"/>
              </a:spcAft>
            </a:pPr>
            <a:r>
              <a:rPr lang="en-US" sz="1100" dirty="0">
                <a:gradFill>
                  <a:gsLst>
                    <a:gs pos="0">
                      <a:srgbClr val="505050"/>
                    </a:gs>
                    <a:gs pos="100000">
                      <a:srgbClr val="505050"/>
                    </a:gs>
                  </a:gsLst>
                  <a:lin ang="5400000" scaled="0"/>
                </a:gradFill>
                <a:ea typeface="+mj-ea"/>
                <a:cs typeface="+mj-cs"/>
              </a:rPr>
              <a:t>Windows Runtime </a:t>
            </a:r>
            <a:r>
              <a:rPr lang="en-US" sz="1100" dirty="0" smtClean="0">
                <a:gradFill>
                  <a:gsLst>
                    <a:gs pos="0">
                      <a:srgbClr val="505050"/>
                    </a:gs>
                    <a:gs pos="100000">
                      <a:srgbClr val="505050"/>
                    </a:gs>
                  </a:gsLst>
                  <a:lin ang="5400000" scaled="0"/>
                </a:gradFill>
                <a:ea typeface="+mj-ea"/>
                <a:cs typeface="+mj-cs"/>
              </a:rPr>
              <a:t>API</a:t>
            </a:r>
            <a:endParaRPr lang="en-US" sz="1100" dirty="0">
              <a:gradFill>
                <a:gsLst>
                  <a:gs pos="0">
                    <a:srgbClr val="505050"/>
                  </a:gs>
                  <a:gs pos="100000">
                    <a:srgbClr val="505050"/>
                  </a:gs>
                </a:gsLst>
                <a:lin ang="5400000" scaled="0"/>
              </a:gradFill>
              <a:ea typeface="+mj-ea"/>
              <a:cs typeface="+mj-cs"/>
            </a:endParaRPr>
          </a:p>
        </p:txBody>
      </p:sp>
      <p:sp>
        <p:nvSpPr>
          <p:cNvPr id="4" name="Rectangle 82"/>
          <p:cNvSpPr/>
          <p:nvPr/>
        </p:nvSpPr>
        <p:spPr>
          <a:xfrm>
            <a:off x="1712444"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Graphics</a:t>
            </a:r>
          </a:p>
        </p:txBody>
      </p:sp>
      <p:sp>
        <p:nvSpPr>
          <p:cNvPr id="5" name="Rectangle 83"/>
          <p:cNvSpPr/>
          <p:nvPr/>
        </p:nvSpPr>
        <p:spPr>
          <a:xfrm>
            <a:off x="3151927"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Audio</a:t>
            </a:r>
          </a:p>
        </p:txBody>
      </p:sp>
      <p:sp>
        <p:nvSpPr>
          <p:cNvPr id="6" name="Rectangle 84"/>
          <p:cNvSpPr/>
          <p:nvPr/>
        </p:nvSpPr>
        <p:spPr>
          <a:xfrm>
            <a:off x="4591411"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Media</a:t>
            </a:r>
          </a:p>
        </p:txBody>
      </p:sp>
      <p:sp>
        <p:nvSpPr>
          <p:cNvPr id="7" name="Rectangle 85"/>
          <p:cNvSpPr/>
          <p:nvPr/>
        </p:nvSpPr>
        <p:spPr>
          <a:xfrm>
            <a:off x="1712444" y="266940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Networking</a:t>
            </a:r>
          </a:p>
        </p:txBody>
      </p:sp>
      <p:sp>
        <p:nvSpPr>
          <p:cNvPr id="8" name="Rectangle 86"/>
          <p:cNvSpPr/>
          <p:nvPr/>
        </p:nvSpPr>
        <p:spPr>
          <a:xfrm>
            <a:off x="3150947" y="2669407"/>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File System</a:t>
            </a:r>
          </a:p>
        </p:txBody>
      </p:sp>
      <p:sp>
        <p:nvSpPr>
          <p:cNvPr id="9" name="Rectangle 87"/>
          <p:cNvSpPr/>
          <p:nvPr/>
        </p:nvSpPr>
        <p:spPr>
          <a:xfrm>
            <a:off x="4589452" y="2669407"/>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Input</a:t>
            </a:r>
          </a:p>
        </p:txBody>
      </p:sp>
      <p:sp>
        <p:nvSpPr>
          <p:cNvPr id="10" name="Rectangle 88"/>
          <p:cNvSpPr/>
          <p:nvPr/>
        </p:nvSpPr>
        <p:spPr>
          <a:xfrm>
            <a:off x="6030895" y="2326919"/>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Commerce</a:t>
            </a:r>
          </a:p>
        </p:txBody>
      </p:sp>
      <p:sp>
        <p:nvSpPr>
          <p:cNvPr id="11" name="Rectangle 89"/>
          <p:cNvSpPr/>
          <p:nvPr/>
        </p:nvSpPr>
        <p:spPr>
          <a:xfrm>
            <a:off x="6027954" y="2668866"/>
            <a:ext cx="1306346" cy="2750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Sensors</a:t>
            </a:r>
          </a:p>
        </p:txBody>
      </p:sp>
      <p:sp>
        <p:nvSpPr>
          <p:cNvPr id="12" name="Rectangle 90"/>
          <p:cNvSpPr/>
          <p:nvPr/>
        </p:nvSpPr>
        <p:spPr>
          <a:xfrm>
            <a:off x="6265264" y="3133399"/>
            <a:ext cx="1259358" cy="412530"/>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t" anchorCtr="0" forceAA="0" compatLnSpc="1">
            <a:prstTxWarp prst="textNoShape">
              <a:avLst/>
            </a:prstTxWarp>
            <a:noAutofit/>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.NET CLR</a:t>
            </a:r>
          </a:p>
        </p:txBody>
      </p:sp>
      <p:sp>
        <p:nvSpPr>
          <p:cNvPr id="13" name="Rectangle 91"/>
          <p:cNvSpPr/>
          <p:nvPr/>
        </p:nvSpPr>
        <p:spPr>
          <a:xfrm>
            <a:off x="1563994" y="3133399"/>
            <a:ext cx="4632514" cy="41253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t" anchorCtr="0" forceAA="0" compatLnSpc="1">
            <a:prstTxWarp prst="textNoShape">
              <a:avLst/>
            </a:prstTxWarp>
            <a:noAutofit/>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Runtime (WinRT)</a:t>
            </a:r>
          </a:p>
        </p:txBody>
      </p:sp>
      <p:grpSp>
        <p:nvGrpSpPr>
          <p:cNvPr id="14" name="Group 92"/>
          <p:cNvGrpSpPr/>
          <p:nvPr/>
        </p:nvGrpSpPr>
        <p:grpSpPr>
          <a:xfrm>
            <a:off x="1560480" y="1154024"/>
            <a:ext cx="5960627" cy="699765"/>
            <a:chOff x="1639972" y="1786762"/>
            <a:chExt cx="8503920" cy="1006813"/>
          </a:xfrm>
        </p:grpSpPr>
        <p:sp>
          <p:nvSpPr>
            <p:cNvPr id="15" name="Rectangle 93"/>
            <p:cNvSpPr/>
            <p:nvPr/>
          </p:nvSpPr>
          <p:spPr>
            <a:xfrm>
              <a:off x="5994658"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DirectX</a:t>
              </a:r>
            </a:p>
            <a:p>
              <a:pPr algn="ctr" defTabSz="932411" fontAlgn="base">
                <a:spcBef>
                  <a:spcPct val="0"/>
                </a:spcBef>
                <a:spcAft>
                  <a:spcPct val="0"/>
                </a:spcAft>
              </a:pPr>
              <a:r>
                <a:rPr lang="en-US" sz="1100" i="1" dirty="0">
                  <a:gradFill>
                    <a:gsLst>
                      <a:gs pos="0">
                        <a:srgbClr val="FFFFFF"/>
                      </a:gs>
                      <a:gs pos="100000">
                        <a:srgbClr val="FFFFFF"/>
                      </a:gs>
                    </a:gsLst>
                    <a:lin ang="5400000" scaled="0"/>
                  </a:gradFill>
                </a:rPr>
                <a:t>(C++)</a:t>
              </a:r>
            </a:p>
          </p:txBody>
        </p:sp>
        <p:sp>
          <p:nvSpPr>
            <p:cNvPr id="16" name="Rectangle 94"/>
            <p:cNvSpPr/>
            <p:nvPr/>
          </p:nvSpPr>
          <p:spPr>
            <a:xfrm>
              <a:off x="8132212" y="1786762"/>
              <a:ext cx="2011680" cy="1005840"/>
            </a:xfrm>
            <a:prstGeom prst="rect">
              <a:avLst/>
            </a:prstGeom>
            <a:solidFill>
              <a:schemeClr val="accent4">
                <a:lumMod val="40000"/>
                <a:lumOff val="60000"/>
              </a:schemeClr>
            </a:solidFill>
            <a:ln w="50800" cap="sq">
              <a:solidFill>
                <a:schemeClr val="accent4">
                  <a:lumMod val="40000"/>
                  <a:lumOff val="6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Phone</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Silverlight</a:t>
              </a:r>
            </a:p>
            <a:p>
              <a:pPr algn="ctr" defTabSz="932411" fontAlgn="base">
                <a:spcBef>
                  <a:spcPct val="0"/>
                </a:spcBef>
                <a:spcAft>
                  <a:spcPct val="0"/>
                </a:spcAft>
              </a:pPr>
              <a:r>
                <a:rPr lang="en-US" sz="1100" i="1" dirty="0">
                  <a:gradFill>
                    <a:gsLst>
                      <a:gs pos="0">
                        <a:srgbClr val="FFFFFF"/>
                      </a:gs>
                      <a:gs pos="100000">
                        <a:srgbClr val="FFFFFF"/>
                      </a:gs>
                    </a:gsLst>
                    <a:lin ang="5400000" scaled="0"/>
                  </a:gradFill>
                </a:rPr>
                <a:t>(C# | VB)</a:t>
              </a:r>
              <a:endParaRPr lang="en-US" sz="1200" i="1" dirty="0">
                <a:gradFill>
                  <a:gsLst>
                    <a:gs pos="0">
                      <a:srgbClr val="FFFFFF"/>
                    </a:gs>
                    <a:gs pos="100000">
                      <a:srgbClr val="FFFFFF"/>
                    </a:gs>
                  </a:gsLst>
                  <a:lin ang="5400000" scaled="0"/>
                </a:gradFill>
              </a:endParaRPr>
            </a:p>
          </p:txBody>
        </p:sp>
        <p:sp>
          <p:nvSpPr>
            <p:cNvPr id="17" name="Rectangle 95"/>
            <p:cNvSpPr/>
            <p:nvPr/>
          </p:nvSpPr>
          <p:spPr>
            <a:xfrm>
              <a:off x="3819609" y="1787735"/>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XAML</a:t>
              </a:r>
            </a:p>
            <a:p>
              <a:pPr algn="ctr" defTabSz="932411" fontAlgn="base">
                <a:spcBef>
                  <a:spcPct val="0"/>
                </a:spcBef>
                <a:spcAft>
                  <a:spcPct val="0"/>
                </a:spcAft>
              </a:pPr>
              <a:r>
                <a:rPr lang="en-US" sz="1100" i="1" dirty="0">
                  <a:gradFill>
                    <a:gsLst>
                      <a:gs pos="0">
                        <a:srgbClr val="FFFFFF"/>
                      </a:gs>
                      <a:gs pos="100000">
                        <a:srgbClr val="FFFFFF"/>
                      </a:gs>
                    </a:gsLst>
                    <a:lin ang="5400000" scaled="0"/>
                  </a:gradFill>
                </a:rPr>
                <a:t>(C# </a:t>
              </a:r>
              <a:r>
                <a:rPr lang="en-US" sz="1100" i="1" dirty="0">
                  <a:solidFill>
                    <a:schemeClr val="accent1">
                      <a:lumMod val="40000"/>
                      <a:lumOff val="60000"/>
                    </a:schemeClr>
                  </a:solidFill>
                </a:rPr>
                <a:t>|</a:t>
              </a:r>
              <a:r>
                <a:rPr lang="en-US" sz="1100" i="1" dirty="0">
                  <a:gradFill>
                    <a:gsLst>
                      <a:gs pos="0">
                        <a:srgbClr val="FFFFFF"/>
                      </a:gs>
                      <a:gs pos="100000">
                        <a:srgbClr val="FFFFFF"/>
                      </a:gs>
                    </a:gsLst>
                    <a:lin ang="5400000" scaled="0"/>
                  </a:gradFill>
                </a:rPr>
                <a:t> VB </a:t>
              </a:r>
              <a:r>
                <a:rPr lang="en-US" sz="1100" i="1" dirty="0">
                  <a:solidFill>
                    <a:schemeClr val="accent1">
                      <a:lumMod val="40000"/>
                      <a:lumOff val="60000"/>
                    </a:schemeClr>
                  </a:solidFill>
                </a:rPr>
                <a:t>|</a:t>
              </a:r>
              <a:r>
                <a:rPr lang="en-US" sz="1100" i="1" dirty="0">
                  <a:gradFill>
                    <a:gsLst>
                      <a:gs pos="0">
                        <a:srgbClr val="FFFFFF"/>
                      </a:gs>
                      <a:gs pos="100000">
                        <a:srgbClr val="FFFFFF"/>
                      </a:gs>
                    </a:gsLst>
                    <a:lin ang="5400000" scaled="0"/>
                  </a:gradFill>
                </a:rPr>
                <a:t> C++)</a:t>
              </a:r>
            </a:p>
          </p:txBody>
        </p:sp>
        <p:sp>
          <p:nvSpPr>
            <p:cNvPr id="18" name="Rectangle 96"/>
            <p:cNvSpPr/>
            <p:nvPr/>
          </p:nvSpPr>
          <p:spPr>
            <a:xfrm>
              <a:off x="1639972"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WinJS</a:t>
              </a:r>
            </a:p>
            <a:p>
              <a:pPr algn="ctr" defTabSz="932411" fontAlgn="base">
                <a:spcBef>
                  <a:spcPct val="0"/>
                </a:spcBef>
                <a:spcAft>
                  <a:spcPct val="0"/>
                </a:spcAft>
              </a:pPr>
              <a:r>
                <a:rPr lang="en-US" sz="1200" dirty="0">
                  <a:gradFill>
                    <a:gsLst>
                      <a:gs pos="0">
                        <a:srgbClr val="FFFFFF"/>
                      </a:gs>
                      <a:gs pos="100000">
                        <a:srgbClr val="FFFFFF"/>
                      </a:gs>
                    </a:gsLst>
                    <a:lin ang="5400000" scaled="0"/>
                  </a:gradFill>
                </a:rPr>
                <a:t>(HTML + JS)</a:t>
              </a:r>
            </a:p>
          </p:txBody>
        </p:sp>
      </p:grpSp>
      <p:sp>
        <p:nvSpPr>
          <p:cNvPr id="19" name="Rectangle 97"/>
          <p:cNvSpPr/>
          <p:nvPr/>
        </p:nvSpPr>
        <p:spPr bwMode="auto">
          <a:xfrm>
            <a:off x="221616" y="1142097"/>
            <a:ext cx="1168835" cy="2406425"/>
          </a:xfrm>
          <a:prstGeom prst="rect">
            <a:avLst/>
          </a:prstGeom>
          <a:noFill/>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23" tIns="91427" rIns="91423" bIns="45712" numCol="1" rtlCol="0" anchor="t" anchorCtr="0" compatLnSpc="1">
            <a:prstTxWarp prst="textNoShape">
              <a:avLst/>
            </a:prstTxWarp>
          </a:bodyPr>
          <a:lstStyle/>
          <a:p>
            <a:pPr algn="ctr" defTabSz="932411" fontAlgn="base">
              <a:spcBef>
                <a:spcPct val="0"/>
              </a:spcBef>
              <a:spcAft>
                <a:spcPct val="0"/>
              </a:spcAft>
            </a:pPr>
            <a:r>
              <a:rPr lang="en-US" sz="1100" dirty="0">
                <a:gradFill>
                  <a:gsLst>
                    <a:gs pos="0">
                      <a:srgbClr val="505050"/>
                    </a:gs>
                    <a:gs pos="100000">
                      <a:srgbClr val="505050"/>
                    </a:gs>
                  </a:gsLst>
                  <a:lin ang="5400000" scaled="0"/>
                </a:gradFill>
                <a:ea typeface="+mj-ea"/>
                <a:cs typeface="+mj-cs"/>
              </a:rPr>
              <a:t>App Model</a:t>
            </a:r>
          </a:p>
        </p:txBody>
      </p:sp>
      <p:sp>
        <p:nvSpPr>
          <p:cNvPr id="20" name="Rectangle 98"/>
          <p:cNvSpPr/>
          <p:nvPr/>
        </p:nvSpPr>
        <p:spPr bwMode="auto">
          <a:xfrm>
            <a:off x="7670078" y="1142097"/>
            <a:ext cx="1168835" cy="2406426"/>
          </a:xfrm>
          <a:prstGeom prst="rect">
            <a:avLst/>
          </a:prstGeom>
          <a:noFill/>
          <a:ln w="952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23" tIns="91427" rIns="91423" bIns="45712" numCol="1" rtlCol="0" anchor="t" anchorCtr="0" compatLnSpc="1">
            <a:prstTxWarp prst="textNoShape">
              <a:avLst/>
            </a:prstTxWarp>
          </a:bodyPr>
          <a:lstStyle/>
          <a:p>
            <a:pPr algn="ctr" defTabSz="932411" fontAlgn="base">
              <a:spcBef>
                <a:spcPct val="0"/>
              </a:spcBef>
              <a:spcAft>
                <a:spcPct val="0"/>
              </a:spcAft>
            </a:pPr>
            <a:r>
              <a:rPr lang="en-US" sz="1100" dirty="0" err="1" smtClean="0">
                <a:gradFill>
                  <a:gsLst>
                    <a:gs pos="0">
                      <a:srgbClr val="505050"/>
                    </a:gs>
                    <a:gs pos="100000">
                      <a:srgbClr val="505050"/>
                    </a:gs>
                  </a:gsLst>
                  <a:lin ang="5400000" scaled="0"/>
                </a:gradFill>
                <a:ea typeface="+mj-ea"/>
                <a:cs typeface="+mj-cs"/>
              </a:rPr>
              <a:t>Servicios</a:t>
            </a:r>
            <a:endParaRPr lang="en-US" sz="1100" dirty="0">
              <a:gradFill>
                <a:gsLst>
                  <a:gs pos="0">
                    <a:srgbClr val="505050"/>
                  </a:gs>
                  <a:gs pos="100000">
                    <a:srgbClr val="505050"/>
                  </a:gs>
                </a:gsLst>
                <a:lin ang="5400000" scaled="0"/>
              </a:gradFill>
              <a:ea typeface="+mj-ea"/>
              <a:cs typeface="+mj-cs"/>
            </a:endParaRPr>
          </a:p>
        </p:txBody>
      </p:sp>
      <p:sp>
        <p:nvSpPr>
          <p:cNvPr id="21" name="Rectangle 99"/>
          <p:cNvSpPr/>
          <p:nvPr/>
        </p:nvSpPr>
        <p:spPr>
          <a:xfrm>
            <a:off x="290370" y="1485871"/>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Navigation</a:t>
            </a:r>
          </a:p>
        </p:txBody>
      </p:sp>
      <p:sp>
        <p:nvSpPr>
          <p:cNvPr id="22" name="Rectangle 100"/>
          <p:cNvSpPr/>
          <p:nvPr/>
        </p:nvSpPr>
        <p:spPr>
          <a:xfrm>
            <a:off x="290370" y="1963336"/>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Packaging</a:t>
            </a:r>
          </a:p>
        </p:txBody>
      </p:sp>
      <p:sp>
        <p:nvSpPr>
          <p:cNvPr id="23" name="Rectangle 101"/>
          <p:cNvSpPr/>
          <p:nvPr/>
        </p:nvSpPr>
        <p:spPr>
          <a:xfrm>
            <a:off x="290370" y="2440802"/>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Contracts</a:t>
            </a:r>
          </a:p>
        </p:txBody>
      </p:sp>
      <p:sp>
        <p:nvSpPr>
          <p:cNvPr id="24" name="Rectangle 102"/>
          <p:cNvSpPr/>
          <p:nvPr/>
        </p:nvSpPr>
        <p:spPr>
          <a:xfrm>
            <a:off x="290370" y="2918267"/>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Background</a:t>
            </a:r>
          </a:p>
        </p:txBody>
      </p:sp>
      <p:sp>
        <p:nvSpPr>
          <p:cNvPr id="25" name="Rectangle 103"/>
          <p:cNvSpPr/>
          <p:nvPr/>
        </p:nvSpPr>
        <p:spPr>
          <a:xfrm>
            <a:off x="7738832" y="1488707"/>
            <a:ext cx="1031326" cy="35394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Store(s)</a:t>
            </a:r>
          </a:p>
        </p:txBody>
      </p:sp>
      <p:sp>
        <p:nvSpPr>
          <p:cNvPr id="26" name="Rectangle 104"/>
          <p:cNvSpPr/>
          <p:nvPr/>
        </p:nvSpPr>
        <p:spPr>
          <a:xfrm>
            <a:off x="7738832" y="1959484"/>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Push</a:t>
            </a:r>
          </a:p>
        </p:txBody>
      </p:sp>
      <p:sp>
        <p:nvSpPr>
          <p:cNvPr id="27" name="Rectangle 105"/>
          <p:cNvSpPr/>
          <p:nvPr/>
        </p:nvSpPr>
        <p:spPr>
          <a:xfrm>
            <a:off x="7738832" y="2440802"/>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Roaming</a:t>
            </a:r>
          </a:p>
        </p:txBody>
      </p:sp>
      <p:sp>
        <p:nvSpPr>
          <p:cNvPr id="28" name="Rectangle 106"/>
          <p:cNvSpPr/>
          <p:nvPr/>
        </p:nvSpPr>
        <p:spPr>
          <a:xfrm>
            <a:off x="221616" y="3665357"/>
            <a:ext cx="8617295" cy="39882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200" dirty="0">
                <a:gradFill>
                  <a:gsLst>
                    <a:gs pos="0">
                      <a:srgbClr val="FFFFFF"/>
                    </a:gs>
                    <a:gs pos="100000">
                      <a:srgbClr val="FFFFFF"/>
                    </a:gs>
                  </a:gsLst>
                  <a:lin ang="5400000" scaled="0"/>
                </a:gradFill>
              </a:rPr>
              <a:t>Windows Kernel</a:t>
            </a:r>
          </a:p>
        </p:txBody>
      </p:sp>
      <p:sp>
        <p:nvSpPr>
          <p:cNvPr id="29" name="Rectangle 107"/>
          <p:cNvSpPr/>
          <p:nvPr/>
        </p:nvSpPr>
        <p:spPr>
          <a:xfrm>
            <a:off x="8552433" y="1485872"/>
            <a:ext cx="213466" cy="350965"/>
          </a:xfrm>
          <a:prstGeom prst="rect">
            <a:avLst/>
          </a:prstGeom>
          <a:solidFill>
            <a:schemeClr val="accent4">
              <a:lumMod val="40000"/>
              <a:lumOff val="60000"/>
            </a:schemeClr>
          </a:solidFill>
          <a:ln w="3175">
            <a:solidFill>
              <a:schemeClr val="accent4">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30" name="Rectangle 108"/>
          <p:cNvSpPr/>
          <p:nvPr/>
        </p:nvSpPr>
        <p:spPr>
          <a:xfrm>
            <a:off x="7735526" y="1485872"/>
            <a:ext cx="186652" cy="350965"/>
          </a:xfrm>
          <a:prstGeom prst="rect">
            <a:avLst/>
          </a:prstGeom>
          <a:solidFill>
            <a:schemeClr val="bg1">
              <a:lumMod val="65000"/>
            </a:schemeClr>
          </a:solidFill>
          <a:ln w="3175">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0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31" name="Rectangle 109"/>
          <p:cNvSpPr/>
          <p:nvPr/>
        </p:nvSpPr>
        <p:spPr>
          <a:xfrm>
            <a:off x="7734573" y="2882445"/>
            <a:ext cx="1031326" cy="3437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1100" dirty="0">
                <a:gradFill>
                  <a:gsLst>
                    <a:gs pos="0">
                      <a:srgbClr val="FFFFFF"/>
                    </a:gs>
                    <a:gs pos="100000">
                      <a:srgbClr val="FFFFFF"/>
                    </a:gs>
                  </a:gsLst>
                  <a:lin ang="5400000" scaled="0"/>
                </a:gradFill>
              </a:rPr>
              <a:t>App Data Backup</a:t>
            </a:r>
          </a:p>
        </p:txBody>
      </p:sp>
      <p:grpSp>
        <p:nvGrpSpPr>
          <p:cNvPr id="32" name="Group 7"/>
          <p:cNvGrpSpPr/>
          <p:nvPr/>
        </p:nvGrpSpPr>
        <p:grpSpPr>
          <a:xfrm>
            <a:off x="5663678" y="4150317"/>
            <a:ext cx="3175233" cy="533918"/>
            <a:chOff x="5663833" y="4223470"/>
            <a:chExt cx="4013366" cy="958406"/>
          </a:xfrm>
          <a:noFill/>
        </p:grpSpPr>
        <p:sp>
          <p:nvSpPr>
            <p:cNvPr id="33" name="Rectangle 115"/>
            <p:cNvSpPr/>
            <p:nvPr/>
          </p:nvSpPr>
          <p:spPr bwMode="auto">
            <a:xfrm>
              <a:off x="5663833" y="4223470"/>
              <a:ext cx="4013366" cy="958406"/>
            </a:xfrm>
            <a:prstGeom prst="rect">
              <a:avLst/>
            </a:prstGeom>
            <a:grpFill/>
            <a:ln w="63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54" tIns="45714" rIns="91423" bIns="45712" numCol="1" rtlCol="0" anchor="t" anchorCtr="0" compatLnSpc="1">
              <a:prstTxWarp prst="textNoShape">
                <a:avLst/>
              </a:prstTxWarp>
            </a:bodyPr>
            <a:lstStyle/>
            <a:p>
              <a:pPr defTabSz="932411" fontAlgn="base">
                <a:spcBef>
                  <a:spcPct val="0"/>
                </a:spcBef>
                <a:spcAft>
                  <a:spcPct val="0"/>
                </a:spcAft>
              </a:pPr>
              <a:r>
                <a:rPr lang="en-US" sz="700" dirty="0" err="1" smtClean="0">
                  <a:solidFill>
                    <a:schemeClr val="accent1"/>
                  </a:solidFill>
                  <a:latin typeface="Segoe UI Semibold" panose="020B0702040204020203" pitchFamily="34" charset="0"/>
                  <a:ea typeface="+mj-ea"/>
                  <a:cs typeface="Segoe UI Semibold" panose="020B0702040204020203" pitchFamily="34" charset="0"/>
                </a:rPr>
                <a:t>Leyenda</a:t>
              </a:r>
              <a:endParaRPr lang="en-US" sz="700" dirty="0">
                <a:solidFill>
                  <a:schemeClr val="accent1"/>
                </a:solidFill>
                <a:latin typeface="Segoe UI Semibold" panose="020B0702040204020203" pitchFamily="34" charset="0"/>
                <a:ea typeface="+mj-ea"/>
                <a:cs typeface="Segoe UI Semibold" panose="020B0702040204020203" pitchFamily="34" charset="0"/>
              </a:endParaRPr>
            </a:p>
          </p:txBody>
        </p:sp>
        <p:sp>
          <p:nvSpPr>
            <p:cNvPr id="34" name="Rectangle 116"/>
            <p:cNvSpPr/>
            <p:nvPr/>
          </p:nvSpPr>
          <p:spPr>
            <a:xfrm>
              <a:off x="7616372" y="4827145"/>
              <a:ext cx="1656558" cy="214012"/>
            </a:xfrm>
            <a:prstGeom prst="rect">
              <a:avLst/>
            </a:prstGeom>
            <a:grpFill/>
            <a:ln>
              <a:solidFill>
                <a:schemeClr val="accent4">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600" dirty="0">
                  <a:solidFill>
                    <a:schemeClr val="tx1"/>
                  </a:solidFill>
                  <a:effectLst>
                    <a:outerShdw blurRad="38100" dist="38100" dir="2700000" algn="tl">
                      <a:srgbClr val="000000">
                        <a:alpha val="43137"/>
                      </a:srgbClr>
                    </a:outerShdw>
                  </a:effectLst>
                </a:rPr>
                <a:t>Windows Phone Only</a:t>
              </a:r>
            </a:p>
          </p:txBody>
        </p:sp>
        <p:sp>
          <p:nvSpPr>
            <p:cNvPr id="35" name="Rectangle 117"/>
            <p:cNvSpPr/>
            <p:nvPr/>
          </p:nvSpPr>
          <p:spPr>
            <a:xfrm>
              <a:off x="7616372" y="4548409"/>
              <a:ext cx="1656558" cy="214012"/>
            </a:xfrm>
            <a:prstGeom prst="rect">
              <a:avLst/>
            </a:prstGeom>
            <a:grp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600" dirty="0">
                  <a:solidFill>
                    <a:schemeClr val="tx1"/>
                  </a:solidFill>
                  <a:effectLst>
                    <a:outerShdw blurRad="38100" dist="38100" dir="2700000" algn="tl">
                      <a:srgbClr val="000000">
                        <a:alpha val="43137"/>
                      </a:srgbClr>
                    </a:outerShdw>
                  </a:effectLst>
                </a:rPr>
                <a:t>Windows Only</a:t>
              </a:r>
            </a:p>
          </p:txBody>
        </p:sp>
        <p:sp>
          <p:nvSpPr>
            <p:cNvPr id="36" name="Rectangle 118"/>
            <p:cNvSpPr/>
            <p:nvPr/>
          </p:nvSpPr>
          <p:spPr>
            <a:xfrm>
              <a:off x="5863772" y="4547831"/>
              <a:ext cx="1656558" cy="484171"/>
            </a:xfrm>
            <a:prstGeom prst="rect">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2" rIns="91423" bIns="45712" numCol="1" spcCol="0" rtlCol="0" fromWordArt="0" anchor="ctr" anchorCtr="0" forceAA="0" compatLnSpc="1">
              <a:prstTxWarp prst="textNoShape">
                <a:avLst/>
              </a:prstTxWarp>
              <a:noAutofit/>
            </a:bodyPr>
            <a:lstStyle/>
            <a:p>
              <a:pPr algn="ctr" defTabSz="932411" fontAlgn="base">
                <a:spcBef>
                  <a:spcPct val="0"/>
                </a:spcBef>
                <a:spcAft>
                  <a:spcPct val="0"/>
                </a:spcAft>
              </a:pPr>
              <a:r>
                <a:rPr lang="en-US" sz="600" dirty="0">
                  <a:solidFill>
                    <a:schemeClr val="tx1"/>
                  </a:solidFill>
                  <a:effectLst>
                    <a:outerShdw blurRad="38100" dist="38100" dir="2700000" algn="tl">
                      <a:srgbClr val="000000">
                        <a:alpha val="43137"/>
                      </a:srgbClr>
                    </a:outerShdw>
                  </a:effectLst>
                </a:rPr>
                <a:t>Windows + </a:t>
              </a:r>
              <a:br>
                <a:rPr lang="en-US" sz="600" dirty="0">
                  <a:solidFill>
                    <a:schemeClr val="tx1"/>
                  </a:solidFill>
                  <a:effectLst>
                    <a:outerShdw blurRad="38100" dist="38100" dir="2700000" algn="tl">
                      <a:srgbClr val="000000">
                        <a:alpha val="43137"/>
                      </a:srgbClr>
                    </a:outerShdw>
                  </a:effectLst>
                </a:rPr>
              </a:br>
              <a:r>
                <a:rPr lang="en-US" sz="600" dirty="0">
                  <a:solidFill>
                    <a:schemeClr val="tx1"/>
                  </a:solidFill>
                  <a:effectLst>
                    <a:outerShdw blurRad="38100" dist="38100" dir="2700000" algn="tl">
                      <a:srgbClr val="000000">
                        <a:alpha val="43137"/>
                      </a:srgbClr>
                    </a:outerShdw>
                  </a:effectLst>
                </a:rPr>
                <a:t>Windows Phone</a:t>
              </a:r>
            </a:p>
          </p:txBody>
        </p:sp>
      </p:grpSp>
    </p:spTree>
    <p:extLst>
      <p:ext uri="{BB962C8B-B14F-4D97-AF65-F5344CB8AC3E}">
        <p14:creationId xmlns:p14="http://schemas.microsoft.com/office/powerpoint/2010/main" val="3539760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201931" y="188237"/>
            <a:ext cx="8741880"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GB" smtClean="0"/>
              <a:t>Modelos de Desarrollo en Windows Phone 8.1</a:t>
            </a:r>
            <a:endParaRPr lang="en-GB" dirty="0"/>
          </a:p>
        </p:txBody>
      </p:sp>
      <p:sp>
        <p:nvSpPr>
          <p:cNvPr id="3" name="Slide Number Placeholder 5"/>
          <p:cNvSpPr txBox="1">
            <a:spLocks/>
          </p:cNvSpPr>
          <p:nvPr/>
        </p:nvSpPr>
        <p:spPr>
          <a:xfrm>
            <a:off x="8584902" y="4767291"/>
            <a:ext cx="357170" cy="27312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75DF8E-1151-4C45-8C93-3AB060627CA9}" type="slidenum">
              <a:rPr lang="en-US" smtClean="0"/>
              <a:pPr/>
              <a:t>13</a:t>
            </a:fld>
            <a:endParaRPr lang="en-US"/>
          </a:p>
        </p:txBody>
      </p:sp>
      <p:sp>
        <p:nvSpPr>
          <p:cNvPr id="4" name="Rectangle 6"/>
          <p:cNvSpPr/>
          <p:nvPr/>
        </p:nvSpPr>
        <p:spPr bwMode="auto">
          <a:xfrm>
            <a:off x="793012" y="1281774"/>
            <a:ext cx="1252496" cy="2031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471" dirty="0">
                <a:gradFill>
                  <a:gsLst>
                    <a:gs pos="0">
                      <a:srgbClr val="FFFFFF"/>
                    </a:gs>
                    <a:gs pos="100000">
                      <a:srgbClr val="FFFFFF"/>
                    </a:gs>
                  </a:gsLst>
                  <a:lin ang="5400000" scaled="0"/>
                </a:gradFill>
                <a:ea typeface="Segoe UI" pitchFamily="34" charset="0"/>
                <a:cs typeface="Segoe UI" pitchFamily="34" charset="0"/>
              </a:rPr>
              <a:t>DirectX/</a:t>
            </a:r>
            <a:br>
              <a:rPr lang="en-GB" sz="1471" dirty="0">
                <a:gradFill>
                  <a:gsLst>
                    <a:gs pos="0">
                      <a:srgbClr val="FFFFFF"/>
                    </a:gs>
                    <a:gs pos="100000">
                      <a:srgbClr val="FFFFFF"/>
                    </a:gs>
                  </a:gsLst>
                  <a:lin ang="5400000" scaled="0"/>
                </a:gradFill>
                <a:ea typeface="Segoe UI" pitchFamily="34" charset="0"/>
                <a:cs typeface="Segoe UI" pitchFamily="34" charset="0"/>
              </a:rPr>
            </a:br>
            <a:r>
              <a:rPr lang="en-GB" sz="1471" dirty="0">
                <a:gradFill>
                  <a:gsLst>
                    <a:gs pos="0">
                      <a:srgbClr val="FFFFFF"/>
                    </a:gs>
                    <a:gs pos="100000">
                      <a:srgbClr val="FFFFFF"/>
                    </a:gs>
                  </a:gsLst>
                  <a:lin ang="5400000" scaled="0"/>
                </a:gradFill>
                <a:ea typeface="Segoe UI" pitchFamily="34" charset="0"/>
                <a:cs typeface="Segoe UI" pitchFamily="34" charset="0"/>
              </a:rPr>
              <a:t>Direct3D</a:t>
            </a:r>
          </a:p>
          <a:p>
            <a:pPr algn="ctr" defTabSz="685647" fontAlgn="base">
              <a:lnSpc>
                <a:spcPct val="90000"/>
              </a:lnSpc>
              <a:spcBef>
                <a:spcPct val="0"/>
              </a:spcBef>
              <a:spcAft>
                <a:spcPct val="0"/>
              </a:spcAft>
            </a:pPr>
            <a:r>
              <a:rPr lang="en-GB" sz="1471" dirty="0">
                <a:gradFill>
                  <a:gsLst>
                    <a:gs pos="0">
                      <a:srgbClr val="FFFFFF"/>
                    </a:gs>
                    <a:gs pos="100000">
                      <a:srgbClr val="FFFFFF"/>
                    </a:gs>
                  </a:gsLst>
                  <a:lin ang="5400000" scaled="0"/>
                </a:gradFill>
                <a:ea typeface="Segoe UI" pitchFamily="34" charset="0"/>
                <a:cs typeface="Segoe UI" pitchFamily="34" charset="0"/>
              </a:rPr>
              <a:t>C++</a:t>
            </a:r>
          </a:p>
        </p:txBody>
      </p:sp>
      <p:sp>
        <p:nvSpPr>
          <p:cNvPr id="5" name="Rectangle 7"/>
          <p:cNvSpPr/>
          <p:nvPr/>
        </p:nvSpPr>
        <p:spPr bwMode="auto">
          <a:xfrm>
            <a:off x="793596" y="3313128"/>
            <a:ext cx="1251912" cy="10084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8"/>
          <p:cNvSpPr txBox="1"/>
          <p:nvPr/>
        </p:nvSpPr>
        <p:spPr>
          <a:xfrm>
            <a:off x="818221" y="844741"/>
            <a:ext cx="1064504" cy="420953"/>
          </a:xfrm>
          <a:prstGeom prst="rect">
            <a:avLst/>
          </a:prstGeom>
          <a:noFill/>
        </p:spPr>
        <p:txBody>
          <a:bodyPr wrap="square" lIns="134464" tIns="107571" rIns="134464" bIns="107571" rtlCol="0">
            <a:spAutoFit/>
          </a:bodyPr>
          <a:lstStyle/>
          <a:p>
            <a:pPr algn="ctr">
              <a:lnSpc>
                <a:spcPct val="90000"/>
              </a:lnSpc>
            </a:pPr>
            <a:r>
              <a:rPr lang="en-GB" sz="1471" dirty="0" err="1" smtClean="0">
                <a:gradFill>
                  <a:gsLst>
                    <a:gs pos="2917">
                      <a:schemeClr val="tx1"/>
                    </a:gs>
                    <a:gs pos="30000">
                      <a:schemeClr val="tx1"/>
                    </a:gs>
                  </a:gsLst>
                  <a:lin ang="5400000" scaled="0"/>
                </a:gradFill>
              </a:rPr>
              <a:t>Juegos</a:t>
            </a:r>
            <a:endParaRPr lang="en-GB" sz="1765" dirty="0">
              <a:gradFill>
                <a:gsLst>
                  <a:gs pos="2917">
                    <a:schemeClr val="tx1"/>
                  </a:gs>
                  <a:gs pos="30000">
                    <a:schemeClr val="tx1"/>
                  </a:gs>
                </a:gsLst>
                <a:lin ang="5400000" scaled="0"/>
              </a:gradFill>
            </a:endParaRPr>
          </a:p>
        </p:txBody>
      </p:sp>
      <p:sp>
        <p:nvSpPr>
          <p:cNvPr id="7" name="Rectangle 12"/>
          <p:cNvSpPr/>
          <p:nvPr/>
        </p:nvSpPr>
        <p:spPr bwMode="auto">
          <a:xfrm>
            <a:off x="6790925" y="3432575"/>
            <a:ext cx="1096568" cy="86902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13"/>
          <p:cNvSpPr/>
          <p:nvPr/>
        </p:nvSpPr>
        <p:spPr bwMode="auto">
          <a:xfrm>
            <a:off x="2754131" y="1281774"/>
            <a:ext cx="1101692" cy="2030316"/>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8524"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0" scaled="0"/>
                </a:gradFill>
                <a:ea typeface="Segoe UI" pitchFamily="34" charset="0"/>
                <a:cs typeface="Segoe UI" pitchFamily="34" charset="0"/>
              </a:rPr>
              <a:t>Store Apps </a:t>
            </a:r>
            <a:r>
              <a:rPr lang="en-GB" sz="1176" dirty="0" smtClean="0">
                <a:gradFill>
                  <a:gsLst>
                    <a:gs pos="0">
                      <a:srgbClr val="FFFFFF"/>
                    </a:gs>
                    <a:gs pos="100000">
                      <a:srgbClr val="FFFFFF"/>
                    </a:gs>
                  </a:gsLst>
                  <a:lin ang="0" scaled="0"/>
                </a:gradFill>
                <a:ea typeface="Segoe UI" pitchFamily="34" charset="0"/>
                <a:cs typeface="Segoe UI" pitchFamily="34" charset="0"/>
              </a:rPr>
              <a:t>con HTML</a:t>
            </a:r>
            <a:endParaRPr lang="en-GB" sz="1176" dirty="0">
              <a:gradFill>
                <a:gsLst>
                  <a:gs pos="0">
                    <a:srgbClr val="FFFFFF"/>
                  </a:gs>
                  <a:gs pos="100000">
                    <a:srgbClr val="FFFFFF"/>
                  </a:gs>
                </a:gsLst>
                <a:lin ang="0" scaled="0"/>
              </a:gradFill>
              <a:ea typeface="Segoe UI" pitchFamily="34" charset="0"/>
              <a:cs typeface="Segoe UI" pitchFamily="34" charset="0"/>
            </a:endParaRPr>
          </a:p>
          <a:p>
            <a:pPr algn="ctr" defTabSz="685647" fontAlgn="base">
              <a:lnSpc>
                <a:spcPct val="90000"/>
              </a:lnSpc>
              <a:spcBef>
                <a:spcPct val="0"/>
              </a:spcBef>
              <a:spcAft>
                <a:spcPct val="0"/>
              </a:spcAft>
            </a:pPr>
            <a:endParaRPr lang="en-GB" sz="1176" dirty="0">
              <a:gradFill>
                <a:gsLst>
                  <a:gs pos="0">
                    <a:srgbClr val="FFFFFF"/>
                  </a:gs>
                  <a:gs pos="100000">
                    <a:srgbClr val="FFFFFF"/>
                  </a:gs>
                </a:gsLst>
                <a:lin ang="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176" dirty="0">
                <a:gradFill>
                  <a:gsLst>
                    <a:gs pos="0">
                      <a:srgbClr val="FFFFFF"/>
                    </a:gs>
                    <a:gs pos="100000">
                      <a:srgbClr val="FFFFFF"/>
                    </a:gs>
                  </a:gsLst>
                  <a:lin ang="0" scaled="0"/>
                </a:gradFill>
                <a:ea typeface="Segoe UI" pitchFamily="34" charset="0"/>
                <a:cs typeface="Segoe UI" pitchFamily="34" charset="0"/>
              </a:rPr>
              <a:t>JavaScript </a:t>
            </a:r>
            <a:r>
              <a:rPr lang="en-GB" sz="1029" dirty="0">
                <a:gradFill>
                  <a:gsLst>
                    <a:gs pos="0">
                      <a:srgbClr val="FFFFFF"/>
                    </a:gs>
                    <a:gs pos="100000">
                      <a:srgbClr val="FFFFFF"/>
                    </a:gs>
                  </a:gsLst>
                  <a:lin ang="0" scaled="0"/>
                </a:gradFill>
                <a:ea typeface="Segoe UI" pitchFamily="34" charset="0"/>
                <a:cs typeface="Segoe UI" pitchFamily="34" charset="0"/>
              </a:rPr>
              <a:t/>
            </a:r>
            <a:br>
              <a:rPr lang="en-GB" sz="1029" dirty="0">
                <a:gradFill>
                  <a:gsLst>
                    <a:gs pos="0">
                      <a:srgbClr val="FFFFFF"/>
                    </a:gs>
                    <a:gs pos="100000">
                      <a:srgbClr val="FFFFFF"/>
                    </a:gs>
                  </a:gsLst>
                  <a:lin ang="0" scaled="0"/>
                </a:gradFill>
                <a:ea typeface="Segoe UI" pitchFamily="34" charset="0"/>
                <a:cs typeface="Segoe UI" pitchFamily="34" charset="0"/>
              </a:rPr>
            </a:br>
            <a:endParaRPr lang="en-GB" sz="1029" dirty="0">
              <a:gradFill>
                <a:gsLst>
                  <a:gs pos="0">
                    <a:srgbClr val="FFFFFF"/>
                  </a:gs>
                  <a:gs pos="100000">
                    <a:srgbClr val="FFFFFF"/>
                  </a:gs>
                </a:gsLst>
                <a:lin ang="0" scaled="0"/>
              </a:gradFill>
              <a:ea typeface="Segoe UI" pitchFamily="34" charset="0"/>
              <a:cs typeface="Segoe UI" pitchFamily="34" charset="0"/>
            </a:endParaRPr>
          </a:p>
        </p:txBody>
      </p:sp>
      <p:sp>
        <p:nvSpPr>
          <p:cNvPr id="9" name="Rectangle 14"/>
          <p:cNvSpPr/>
          <p:nvPr/>
        </p:nvSpPr>
        <p:spPr bwMode="auto">
          <a:xfrm>
            <a:off x="2754131" y="3312090"/>
            <a:ext cx="1101692" cy="10084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15"/>
          <p:cNvSpPr txBox="1"/>
          <p:nvPr/>
        </p:nvSpPr>
        <p:spPr>
          <a:xfrm>
            <a:off x="2687612" y="866034"/>
            <a:ext cx="1064504" cy="420953"/>
          </a:xfrm>
          <a:prstGeom prst="rect">
            <a:avLst/>
          </a:prstGeom>
          <a:noFill/>
        </p:spPr>
        <p:txBody>
          <a:bodyPr wrap="square" lIns="134464" tIns="107571" rIns="134464" bIns="107571" rtlCol="0">
            <a:spAutoFit/>
          </a:bodyPr>
          <a:lstStyle/>
          <a:p>
            <a:pPr algn="ctr">
              <a:lnSpc>
                <a:spcPct val="90000"/>
              </a:lnSpc>
            </a:pPr>
            <a:r>
              <a:rPr lang="en-GB" sz="1471" dirty="0">
                <a:gradFill>
                  <a:gsLst>
                    <a:gs pos="2917">
                      <a:schemeClr val="tx1"/>
                    </a:gs>
                    <a:gs pos="30000">
                      <a:schemeClr val="tx1"/>
                    </a:gs>
                  </a:gsLst>
                  <a:lin ang="5400000" scaled="0"/>
                </a:gradFill>
              </a:rPr>
              <a:t>HTML</a:t>
            </a:r>
            <a:endParaRPr lang="en-GB" sz="1765" dirty="0">
              <a:gradFill>
                <a:gsLst>
                  <a:gs pos="2917">
                    <a:schemeClr val="tx1"/>
                  </a:gs>
                  <a:gs pos="30000">
                    <a:schemeClr val="tx1"/>
                  </a:gs>
                </a:gsLst>
                <a:lin ang="5400000" scaled="0"/>
              </a:gradFill>
            </a:endParaRPr>
          </a:p>
        </p:txBody>
      </p:sp>
      <p:sp>
        <p:nvSpPr>
          <p:cNvPr id="11" name="TextBox 16"/>
          <p:cNvSpPr txBox="1"/>
          <p:nvPr/>
        </p:nvSpPr>
        <p:spPr>
          <a:xfrm>
            <a:off x="5680057" y="850306"/>
            <a:ext cx="1064504" cy="420953"/>
          </a:xfrm>
          <a:prstGeom prst="rect">
            <a:avLst/>
          </a:prstGeom>
          <a:noFill/>
        </p:spPr>
        <p:txBody>
          <a:bodyPr wrap="square" lIns="134464" tIns="107571" rIns="134464" bIns="107571" rtlCol="0">
            <a:spAutoFit/>
          </a:bodyPr>
          <a:lstStyle/>
          <a:p>
            <a:pPr algn="ctr">
              <a:lnSpc>
                <a:spcPct val="90000"/>
              </a:lnSpc>
            </a:pPr>
            <a:r>
              <a:rPr lang="en-GB" sz="1471" dirty="0">
                <a:gradFill>
                  <a:gsLst>
                    <a:gs pos="2917">
                      <a:schemeClr val="tx1"/>
                    </a:gs>
                    <a:gs pos="30000">
                      <a:schemeClr val="tx1"/>
                    </a:gs>
                  </a:gsLst>
                  <a:lin ang="5400000" scaled="0"/>
                </a:gradFill>
              </a:rPr>
              <a:t>XAML</a:t>
            </a:r>
            <a:endParaRPr lang="en-GB" sz="1765" dirty="0">
              <a:gradFill>
                <a:gsLst>
                  <a:gs pos="2917">
                    <a:schemeClr val="tx1"/>
                  </a:gs>
                  <a:gs pos="30000">
                    <a:schemeClr val="tx1"/>
                  </a:gs>
                </a:gsLst>
                <a:lin ang="5400000" scaled="0"/>
              </a:gradFill>
            </a:endParaRPr>
          </a:p>
        </p:txBody>
      </p:sp>
      <p:sp>
        <p:nvSpPr>
          <p:cNvPr id="12" name="Rectangle 17"/>
          <p:cNvSpPr/>
          <p:nvPr/>
        </p:nvSpPr>
        <p:spPr bwMode="auto">
          <a:xfrm>
            <a:off x="4564447" y="1280467"/>
            <a:ext cx="1055530" cy="20159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Windows Phone Store Apps </a:t>
            </a:r>
            <a:r>
              <a:rPr lang="en-GB" sz="1176" dirty="0" smtClean="0">
                <a:gradFill>
                  <a:gsLst>
                    <a:gs pos="0">
                      <a:srgbClr val="FFFFFF"/>
                    </a:gs>
                    <a:gs pos="100000">
                      <a:srgbClr val="FFFFFF"/>
                    </a:gs>
                  </a:gsLst>
                  <a:lin ang="5400000" scaled="0"/>
                </a:gradFill>
                <a:ea typeface="Segoe UI" pitchFamily="34" charset="0"/>
                <a:cs typeface="Segoe UI" pitchFamily="34" charset="0"/>
              </a:rPr>
              <a:t>con XAML</a:t>
            </a:r>
            <a:endParaRPr lang="en-GB" sz="1176" dirty="0">
              <a:gradFill>
                <a:gsLst>
                  <a:gs pos="0">
                    <a:srgbClr val="FFFFFF"/>
                  </a:gs>
                  <a:gs pos="100000">
                    <a:srgbClr val="FFFFFF"/>
                  </a:gs>
                </a:gsLst>
                <a:lin ang="5400000" scaled="0"/>
              </a:gradFill>
              <a:ea typeface="Segoe UI" pitchFamily="34" charset="0"/>
              <a:cs typeface="Segoe UI" pitchFamily="34" charset="0"/>
            </a:endParaRPr>
          </a:p>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C#/VB </a:t>
            </a:r>
            <a:br>
              <a:rPr lang="en-GB" sz="1176" dirty="0">
                <a:gradFill>
                  <a:gsLst>
                    <a:gs pos="0">
                      <a:srgbClr val="FFFFFF"/>
                    </a:gs>
                    <a:gs pos="100000">
                      <a:srgbClr val="FFFFFF"/>
                    </a:gs>
                  </a:gsLst>
                  <a:lin ang="5400000" scaled="0"/>
                </a:gradFill>
                <a:ea typeface="Segoe UI" pitchFamily="34" charset="0"/>
                <a:cs typeface="Segoe UI" pitchFamily="34" charset="0"/>
              </a:rPr>
            </a:br>
            <a:r>
              <a:rPr lang="en-GB" sz="1176" dirty="0">
                <a:gradFill>
                  <a:gsLst>
                    <a:gs pos="0">
                      <a:srgbClr val="FFFFFF"/>
                    </a:gs>
                    <a:gs pos="100000">
                      <a:srgbClr val="FFFFFF"/>
                    </a:gs>
                  </a:gsLst>
                  <a:lin ang="5400000" scaled="0"/>
                </a:gradFill>
                <a:ea typeface="Segoe UI" pitchFamily="34" charset="0"/>
                <a:cs typeface="Segoe UI" pitchFamily="34" charset="0"/>
              </a:rPr>
              <a:t>or C++</a:t>
            </a:r>
          </a:p>
        </p:txBody>
      </p:sp>
      <p:sp>
        <p:nvSpPr>
          <p:cNvPr id="13" name="Rectangle 18"/>
          <p:cNvSpPr/>
          <p:nvPr/>
        </p:nvSpPr>
        <p:spPr bwMode="auto">
          <a:xfrm>
            <a:off x="4560906" y="3441122"/>
            <a:ext cx="1059071" cy="8637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err="1">
                <a:gradFill>
                  <a:gsLst>
                    <a:gs pos="0">
                      <a:srgbClr val="FFFFFF"/>
                    </a:gs>
                    <a:gs pos="100000">
                      <a:srgbClr val="FFFFFF"/>
                    </a:gs>
                  </a:gsLst>
                  <a:lin ang="5400000" scaled="0"/>
                </a:gradFill>
                <a:ea typeface="Segoe UI" pitchFamily="34" charset="0"/>
                <a:cs typeface="Segoe UI" pitchFamily="34" charset="0"/>
              </a:rPr>
              <a:t>WinRT</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21"/>
          <p:cNvSpPr/>
          <p:nvPr/>
        </p:nvSpPr>
        <p:spPr bwMode="auto">
          <a:xfrm>
            <a:off x="5679473" y="1279897"/>
            <a:ext cx="1045994" cy="201653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Windows Silverlight 8.1 XAML</a:t>
            </a:r>
          </a:p>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C#/VB</a:t>
            </a:r>
          </a:p>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22"/>
          <p:cNvSpPr/>
          <p:nvPr/>
        </p:nvSpPr>
        <p:spPr bwMode="auto">
          <a:xfrm>
            <a:off x="5680057" y="3432575"/>
            <a:ext cx="1045410" cy="87233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029" dirty="0" err="1">
                <a:gradFill>
                  <a:gsLst>
                    <a:gs pos="0">
                      <a:srgbClr val="FFFFFF"/>
                    </a:gs>
                    <a:gs pos="100000">
                      <a:srgbClr val="FFFFFF"/>
                    </a:gs>
                  </a:gsLst>
                  <a:lin ang="5400000" scaled="0"/>
                </a:gradFill>
                <a:ea typeface="Segoe UI" pitchFamily="34" charset="0"/>
                <a:cs typeface="Segoe UI" pitchFamily="34" charset="0"/>
              </a:rPr>
              <a:t>WinRT</a:t>
            </a:r>
            <a:endParaRPr lang="en-GB" sz="132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24"/>
          <p:cNvSpPr/>
          <p:nvPr/>
        </p:nvSpPr>
        <p:spPr bwMode="auto">
          <a:xfrm>
            <a:off x="4560906" y="3296432"/>
            <a:ext cx="1058779" cy="139452"/>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0"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a:t>
            </a:r>
            <a:r>
              <a:rPr lang="en-GB" sz="1029" dirty="0">
                <a:gradFill>
                  <a:gsLst>
                    <a:gs pos="0">
                      <a:srgbClr val="FFFFFF"/>
                    </a:gs>
                    <a:gs pos="100000">
                      <a:srgbClr val="FFFFFF"/>
                    </a:gs>
                  </a:gsLst>
                  <a:lin ang="5400000" scaled="0"/>
                </a:gradFill>
                <a:ea typeface="Segoe UI" pitchFamily="34" charset="0"/>
                <a:cs typeface="Segoe UI" pitchFamily="34" charset="0"/>
              </a:rPr>
              <a:t>NET BCL</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28"/>
          <p:cNvSpPr/>
          <p:nvPr/>
        </p:nvSpPr>
        <p:spPr bwMode="auto">
          <a:xfrm>
            <a:off x="6790926" y="3282708"/>
            <a:ext cx="1096568" cy="170544"/>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0"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a:t>
            </a:r>
            <a:r>
              <a:rPr lang="en-GB" sz="1029" dirty="0">
                <a:gradFill>
                  <a:gsLst>
                    <a:gs pos="0">
                      <a:srgbClr val="FFFFFF"/>
                    </a:gs>
                    <a:gs pos="100000">
                      <a:srgbClr val="FFFFFF"/>
                    </a:gs>
                  </a:gsLst>
                  <a:lin ang="5400000" scaled="0"/>
                </a:gradFill>
                <a:ea typeface="Segoe UI" pitchFamily="34" charset="0"/>
                <a:cs typeface="Segoe UI" pitchFamily="34" charset="0"/>
              </a:rPr>
              <a:t>NET BCL</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29"/>
          <p:cNvSpPr txBox="1"/>
          <p:nvPr/>
        </p:nvSpPr>
        <p:spPr>
          <a:xfrm>
            <a:off x="1882726" y="4466909"/>
            <a:ext cx="5760047" cy="584010"/>
          </a:xfrm>
          <a:prstGeom prst="rect">
            <a:avLst/>
          </a:prstGeom>
          <a:noFill/>
        </p:spPr>
        <p:txBody>
          <a:bodyPr wrap="square" lIns="134464" tIns="107571" rIns="134464" bIns="107571" rtlCol="0">
            <a:spAutoFit/>
          </a:bodyPr>
          <a:lstStyle/>
          <a:p>
            <a:pPr marL="285750" indent="-285750">
              <a:lnSpc>
                <a:spcPct val="90000"/>
              </a:lnSpc>
              <a:buFont typeface="Arial" panose="020B0604020202020204" pitchFamily="34" charset="0"/>
              <a:buChar char="•"/>
            </a:pPr>
            <a:r>
              <a:rPr lang="en-GB" sz="1324" dirty="0" smtClean="0">
                <a:gradFill>
                  <a:gsLst>
                    <a:gs pos="2917">
                      <a:schemeClr val="tx1"/>
                    </a:gs>
                    <a:gs pos="30000">
                      <a:schemeClr val="tx1"/>
                    </a:gs>
                  </a:gsLst>
                  <a:lin ang="5400000" scaled="0"/>
                </a:gradFill>
              </a:rPr>
              <a:t>Las apps para Windows </a:t>
            </a:r>
            <a:r>
              <a:rPr lang="en-GB" sz="1324" dirty="0">
                <a:gradFill>
                  <a:gsLst>
                    <a:gs pos="2917">
                      <a:schemeClr val="tx1"/>
                    </a:gs>
                    <a:gs pos="30000">
                      <a:schemeClr val="tx1"/>
                    </a:gs>
                  </a:gsLst>
                  <a:lin ang="5400000" scaled="0"/>
                </a:gradFill>
              </a:rPr>
              <a:t>Phone 7.x/8.0 </a:t>
            </a:r>
            <a:r>
              <a:rPr lang="en-GB" sz="1324" dirty="0" err="1" smtClean="0">
                <a:gradFill>
                  <a:gsLst>
                    <a:gs pos="2917">
                      <a:schemeClr val="tx1"/>
                    </a:gs>
                    <a:gs pos="30000">
                      <a:schemeClr val="tx1"/>
                    </a:gs>
                  </a:gsLst>
                  <a:lin ang="5400000" scaled="0"/>
                </a:gradFill>
              </a:rPr>
              <a:t>funcionan</a:t>
            </a:r>
            <a:r>
              <a:rPr lang="en-GB" sz="1324" dirty="0" smtClean="0">
                <a:gradFill>
                  <a:gsLst>
                    <a:gs pos="2917">
                      <a:schemeClr val="tx1"/>
                    </a:gs>
                    <a:gs pos="30000">
                      <a:schemeClr val="tx1"/>
                    </a:gs>
                  </a:gsLst>
                  <a:lin ang="5400000" scaled="0"/>
                </a:gradFill>
              </a:rPr>
              <a:t> en Windows </a:t>
            </a:r>
            <a:r>
              <a:rPr lang="en-GB" sz="1324" dirty="0">
                <a:gradFill>
                  <a:gsLst>
                    <a:gs pos="2917">
                      <a:schemeClr val="tx1"/>
                    </a:gs>
                    <a:gs pos="30000">
                      <a:schemeClr val="tx1"/>
                    </a:gs>
                  </a:gsLst>
                  <a:lin ang="5400000" scaled="0"/>
                </a:gradFill>
              </a:rPr>
              <a:t>Phone </a:t>
            </a:r>
            <a:r>
              <a:rPr lang="en-GB" sz="1324" dirty="0" smtClean="0">
                <a:gradFill>
                  <a:gsLst>
                    <a:gs pos="2917">
                      <a:schemeClr val="tx1"/>
                    </a:gs>
                    <a:gs pos="30000">
                      <a:schemeClr val="tx1"/>
                    </a:gs>
                  </a:gsLst>
                  <a:lin ang="5400000" scaled="0"/>
                </a:gradFill>
              </a:rPr>
              <a:t>8.1 sin </a:t>
            </a:r>
            <a:r>
              <a:rPr lang="en-GB" sz="1324" dirty="0" err="1" smtClean="0">
                <a:gradFill>
                  <a:gsLst>
                    <a:gs pos="2917">
                      <a:schemeClr val="tx1"/>
                    </a:gs>
                    <a:gs pos="30000">
                      <a:schemeClr val="tx1"/>
                    </a:gs>
                  </a:gsLst>
                  <a:lin ang="5400000" scaled="0"/>
                </a:gradFill>
              </a:rPr>
              <a:t>necesidad</a:t>
            </a:r>
            <a:r>
              <a:rPr lang="en-GB" sz="1324" dirty="0" smtClean="0">
                <a:gradFill>
                  <a:gsLst>
                    <a:gs pos="2917">
                      <a:schemeClr val="tx1"/>
                    </a:gs>
                    <a:gs pos="30000">
                      <a:schemeClr val="tx1"/>
                    </a:gs>
                  </a:gsLst>
                  <a:lin ang="5400000" scaled="0"/>
                </a:gradFill>
              </a:rPr>
              <a:t> de </a:t>
            </a:r>
            <a:r>
              <a:rPr lang="en-GB" sz="1324" dirty="0" err="1" smtClean="0">
                <a:gradFill>
                  <a:gsLst>
                    <a:gs pos="2917">
                      <a:schemeClr val="tx1"/>
                    </a:gs>
                    <a:gs pos="30000">
                      <a:schemeClr val="tx1"/>
                    </a:gs>
                  </a:gsLst>
                  <a:lin ang="5400000" scaled="0"/>
                </a:gradFill>
              </a:rPr>
              <a:t>realizar</a:t>
            </a:r>
            <a:r>
              <a:rPr lang="en-GB" sz="1324" dirty="0" smtClean="0">
                <a:gradFill>
                  <a:gsLst>
                    <a:gs pos="2917">
                      <a:schemeClr val="tx1"/>
                    </a:gs>
                    <a:gs pos="30000">
                      <a:schemeClr val="tx1"/>
                    </a:gs>
                  </a:gsLst>
                  <a:lin ang="5400000" scaled="0"/>
                </a:gradFill>
              </a:rPr>
              <a:t> </a:t>
            </a:r>
            <a:r>
              <a:rPr lang="en-GB" sz="1324" dirty="0" err="1" smtClean="0">
                <a:gradFill>
                  <a:gsLst>
                    <a:gs pos="2917">
                      <a:schemeClr val="tx1"/>
                    </a:gs>
                    <a:gs pos="30000">
                      <a:schemeClr val="tx1"/>
                    </a:gs>
                  </a:gsLst>
                  <a:lin ang="5400000" scaled="0"/>
                </a:gradFill>
              </a:rPr>
              <a:t>cambios</a:t>
            </a:r>
            <a:endParaRPr lang="en-GB" sz="1324" dirty="0" smtClean="0">
              <a:gradFill>
                <a:gsLst>
                  <a:gs pos="2917">
                    <a:schemeClr val="tx1"/>
                  </a:gs>
                  <a:gs pos="30000">
                    <a:schemeClr val="tx1"/>
                  </a:gs>
                </a:gsLst>
                <a:lin ang="5400000" scaled="0"/>
              </a:gradFill>
            </a:endParaRPr>
          </a:p>
        </p:txBody>
      </p:sp>
      <p:grpSp>
        <p:nvGrpSpPr>
          <p:cNvPr id="19" name="Group 35"/>
          <p:cNvGrpSpPr/>
          <p:nvPr/>
        </p:nvGrpSpPr>
        <p:grpSpPr>
          <a:xfrm>
            <a:off x="873142" y="2042599"/>
            <a:ext cx="531880" cy="473414"/>
            <a:chOff x="2533718" y="3886991"/>
            <a:chExt cx="1017519" cy="905670"/>
          </a:xfrm>
          <a:solidFill>
            <a:schemeClr val="accent1">
              <a:lumMod val="75000"/>
            </a:schemeClr>
          </a:solidFill>
        </p:grpSpPr>
        <p:sp>
          <p:nvSpPr>
            <p:cNvPr id="20" name="Rectangle 33"/>
            <p:cNvSpPr/>
            <p:nvPr/>
          </p:nvSpPr>
          <p:spPr bwMode="auto">
            <a:xfrm>
              <a:off x="2533718" y="3886991"/>
              <a:ext cx="1017519" cy="90567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 descr="Unity 3D logo.png">
              <a:hlinkClick r:id="rId2"/>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0637" y="4051295"/>
              <a:ext cx="971217" cy="535500"/>
            </a:xfrm>
            <a:prstGeom prst="rect">
              <a:avLst/>
            </a:prstGeom>
            <a:grpFill/>
            <a:extLst/>
          </p:spPr>
        </p:pic>
      </p:grpSp>
      <p:grpSp>
        <p:nvGrpSpPr>
          <p:cNvPr id="22" name="Group 37"/>
          <p:cNvGrpSpPr/>
          <p:nvPr/>
        </p:nvGrpSpPr>
        <p:grpSpPr>
          <a:xfrm>
            <a:off x="1444022" y="2042599"/>
            <a:ext cx="500930" cy="483167"/>
            <a:chOff x="2645595" y="4180535"/>
            <a:chExt cx="1017522" cy="905670"/>
          </a:xfrm>
          <a:solidFill>
            <a:schemeClr val="accent1">
              <a:lumMod val="75000"/>
            </a:schemeClr>
          </a:solidFill>
        </p:grpSpPr>
        <p:sp>
          <p:nvSpPr>
            <p:cNvPr id="23" name="Rectangle 36"/>
            <p:cNvSpPr/>
            <p:nvPr/>
          </p:nvSpPr>
          <p:spPr bwMode="auto">
            <a:xfrm>
              <a:off x="2645595" y="4180535"/>
              <a:ext cx="1017519" cy="90567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68658" y="4438764"/>
              <a:ext cx="994459" cy="30847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Group 38"/>
          <p:cNvGrpSpPr/>
          <p:nvPr/>
        </p:nvGrpSpPr>
        <p:grpSpPr>
          <a:xfrm>
            <a:off x="869122" y="2551603"/>
            <a:ext cx="531149" cy="483167"/>
            <a:chOff x="2635291" y="5406626"/>
            <a:chExt cx="1017519" cy="905670"/>
          </a:xfrm>
          <a:solidFill>
            <a:schemeClr val="accent1">
              <a:lumMod val="75000"/>
            </a:schemeClr>
          </a:solidFill>
        </p:grpSpPr>
        <p:sp>
          <p:nvSpPr>
            <p:cNvPr id="26" name="Rectangle 34"/>
            <p:cNvSpPr/>
            <p:nvPr/>
          </p:nvSpPr>
          <p:spPr bwMode="auto">
            <a:xfrm>
              <a:off x="2635291" y="5406626"/>
              <a:ext cx="1017519" cy="90567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20087" y="5450190"/>
              <a:ext cx="875295" cy="82803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Rectangle 41"/>
          <p:cNvSpPr/>
          <p:nvPr/>
        </p:nvSpPr>
        <p:spPr bwMode="auto">
          <a:xfrm>
            <a:off x="1447098" y="2551603"/>
            <a:ext cx="500929" cy="4831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39"/>
          <p:cNvSpPr txBox="1"/>
          <p:nvPr/>
        </p:nvSpPr>
        <p:spPr>
          <a:xfrm>
            <a:off x="1338844" y="2611651"/>
            <a:ext cx="667746" cy="339392"/>
          </a:xfrm>
          <a:prstGeom prst="rect">
            <a:avLst/>
          </a:prstGeom>
          <a:noFill/>
        </p:spPr>
        <p:txBody>
          <a:bodyPr wrap="square" lIns="134464" tIns="107571" rIns="134464" bIns="107571" rtlCol="0">
            <a:spAutoFit/>
          </a:bodyPr>
          <a:lstStyle/>
          <a:p>
            <a:pPr>
              <a:lnSpc>
                <a:spcPct val="90000"/>
              </a:lnSpc>
            </a:pPr>
            <a:r>
              <a:rPr lang="en-GB" sz="882" dirty="0">
                <a:gradFill>
                  <a:gsLst>
                    <a:gs pos="2917">
                      <a:schemeClr val="tx1"/>
                    </a:gs>
                    <a:gs pos="30000">
                      <a:schemeClr val="tx1"/>
                    </a:gs>
                  </a:gsLst>
                  <a:lin ang="5400000" scaled="0"/>
                </a:gradFill>
              </a:rPr>
              <a:t>…</a:t>
            </a:r>
            <a:r>
              <a:rPr lang="en-GB" sz="882" dirty="0">
                <a:solidFill>
                  <a:schemeClr val="bg1"/>
                </a:solidFill>
              </a:rPr>
              <a:t>others</a:t>
            </a:r>
          </a:p>
        </p:txBody>
      </p:sp>
      <p:sp>
        <p:nvSpPr>
          <p:cNvPr id="30" name="Rectangle 43"/>
          <p:cNvSpPr/>
          <p:nvPr/>
        </p:nvSpPr>
        <p:spPr bwMode="auto">
          <a:xfrm>
            <a:off x="6794348" y="1275408"/>
            <a:ext cx="1093146" cy="20164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938" tIns="107571"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endParaRPr lang="en-GB" sz="117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11"/>
          <p:cNvSpPr/>
          <p:nvPr/>
        </p:nvSpPr>
        <p:spPr bwMode="auto">
          <a:xfrm>
            <a:off x="6885713" y="1396975"/>
            <a:ext cx="915893" cy="171229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408" tIns="79408" rIns="52938"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0" scaled="0"/>
                </a:gradFill>
                <a:ea typeface="Segoe UI" pitchFamily="34" charset="0"/>
                <a:cs typeface="Segoe UI" pitchFamily="34" charset="0"/>
              </a:rPr>
              <a:t>XAML + Web-Browser control hybrid Web apps</a:t>
            </a:r>
          </a:p>
        </p:txBody>
      </p:sp>
      <p:sp>
        <p:nvSpPr>
          <p:cNvPr id="32" name="TextBox 40"/>
          <p:cNvSpPr txBox="1"/>
          <p:nvPr/>
        </p:nvSpPr>
        <p:spPr>
          <a:xfrm>
            <a:off x="6822989" y="695906"/>
            <a:ext cx="1064504" cy="624662"/>
          </a:xfrm>
          <a:prstGeom prst="rect">
            <a:avLst/>
          </a:prstGeom>
          <a:noFill/>
        </p:spPr>
        <p:txBody>
          <a:bodyPr wrap="square" lIns="134464" tIns="107571" rIns="134464" bIns="107571" rtlCol="0">
            <a:spAutoFit/>
          </a:bodyPr>
          <a:lstStyle/>
          <a:p>
            <a:pPr algn="ctr">
              <a:lnSpc>
                <a:spcPct val="90000"/>
              </a:lnSpc>
            </a:pPr>
            <a:r>
              <a:rPr lang="en-GB" sz="1471" dirty="0">
                <a:gradFill>
                  <a:gsLst>
                    <a:gs pos="2917">
                      <a:schemeClr val="tx1"/>
                    </a:gs>
                    <a:gs pos="30000">
                      <a:schemeClr val="tx1"/>
                    </a:gs>
                  </a:gsLst>
                  <a:lin ang="5400000" scaled="0"/>
                </a:gradFill>
              </a:rPr>
              <a:t>XAML +HTML</a:t>
            </a:r>
            <a:endParaRPr lang="en-GB" sz="1765" dirty="0">
              <a:gradFill>
                <a:gsLst>
                  <a:gs pos="2917">
                    <a:schemeClr val="tx1"/>
                  </a:gs>
                  <a:gs pos="30000">
                    <a:schemeClr val="tx1"/>
                  </a:gs>
                </a:gsLst>
                <a:lin ang="5400000" scaled="0"/>
              </a:gradFill>
            </a:endParaRPr>
          </a:p>
        </p:txBody>
      </p:sp>
      <p:sp>
        <p:nvSpPr>
          <p:cNvPr id="33" name="Rectangle 42"/>
          <p:cNvSpPr/>
          <p:nvPr/>
        </p:nvSpPr>
        <p:spPr bwMode="auto">
          <a:xfrm>
            <a:off x="5676516" y="3291871"/>
            <a:ext cx="1048951" cy="149250"/>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0"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1176" dirty="0">
                <a:gradFill>
                  <a:gsLst>
                    <a:gs pos="0">
                      <a:srgbClr val="FFFFFF"/>
                    </a:gs>
                    <a:gs pos="100000">
                      <a:srgbClr val="FFFFFF"/>
                    </a:gs>
                  </a:gsLst>
                  <a:lin ang="5400000" scaled="0"/>
                </a:gradFill>
                <a:ea typeface="Segoe UI" pitchFamily="34" charset="0"/>
                <a:cs typeface="Segoe UI" pitchFamily="34" charset="0"/>
              </a:rPr>
              <a:t>.</a:t>
            </a:r>
            <a:r>
              <a:rPr lang="en-GB" sz="1029" dirty="0">
                <a:gradFill>
                  <a:gsLst>
                    <a:gs pos="0">
                      <a:srgbClr val="FFFFFF"/>
                    </a:gs>
                    <a:gs pos="100000">
                      <a:srgbClr val="FFFFFF"/>
                    </a:gs>
                  </a:gsLst>
                  <a:lin ang="5400000" scaled="0"/>
                </a:gradFill>
                <a:ea typeface="Segoe UI" pitchFamily="34" charset="0"/>
                <a:cs typeface="Segoe UI" pitchFamily="34" charset="0"/>
              </a:rPr>
              <a:t>NET BCL</a:t>
            </a:r>
            <a:endParaRPr lang="en-GB" sz="147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030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428750"/>
            <a:ext cx="8229600" cy="14981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smtClean="0">
                <a:latin typeface="Exo" panose="02000303000000000000" pitchFamily="50" charset="0"/>
              </a:rPr>
              <a:t>APLICACIONES </a:t>
            </a:r>
            <a:r>
              <a:rPr lang="en-US" sz="4400" b="1" dirty="0" smtClean="0">
                <a:solidFill>
                  <a:srgbClr val="FF0000"/>
                </a:solidFill>
                <a:latin typeface="Exo" panose="02000303000000000000" pitchFamily="50" charset="0"/>
              </a:rPr>
              <a:t>UNIVERSALES WINDOWS</a:t>
            </a:r>
            <a:endParaRPr lang="en-US" sz="4400" b="1" dirty="0">
              <a:solidFill>
                <a:srgbClr val="FF0000"/>
              </a:solidFill>
              <a:latin typeface="Exo" panose="02000303000000000000" pitchFamily="50" charset="0"/>
            </a:endParaRPr>
          </a:p>
        </p:txBody>
      </p:sp>
    </p:spTree>
    <p:extLst>
      <p:ext uri="{BB962C8B-B14F-4D97-AF65-F5344CB8AC3E}">
        <p14:creationId xmlns:p14="http://schemas.microsoft.com/office/powerpoint/2010/main" val="20930201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784" y="402263"/>
            <a:ext cx="8228433" cy="485967"/>
          </a:xfrm>
          <a:prstGeom prst="rect">
            <a:avLst/>
          </a:prstGeom>
        </p:spPr>
        <p:txBody>
          <a:bodyPr wrap="square" anchor="t" anchorCtr="0">
            <a:normAutofit fontScale="92500" lnSpcReduction="1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35" dirty="0" smtClean="0">
                <a:latin typeface="+mn-lt"/>
              </a:rPr>
              <a:t>APLICACIONES </a:t>
            </a:r>
            <a:r>
              <a:rPr lang="en-US" sz="3235" dirty="0" smtClean="0">
                <a:solidFill>
                  <a:srgbClr val="FF0000"/>
                </a:solidFill>
                <a:latin typeface="+mn-lt"/>
              </a:rPr>
              <a:t>UNIVERSALES</a:t>
            </a:r>
            <a:endParaRPr lang="en-US" sz="3235" dirty="0">
              <a:solidFill>
                <a:srgbClr val="FF0000"/>
              </a:solidFill>
              <a:latin typeface="+mn-lt"/>
            </a:endParaRPr>
          </a:p>
        </p:txBody>
      </p:sp>
      <p:sp>
        <p:nvSpPr>
          <p:cNvPr id="3" name="Text Placeholder 6"/>
          <p:cNvSpPr txBox="1">
            <a:spLocks/>
          </p:cNvSpPr>
          <p:nvPr/>
        </p:nvSpPr>
        <p:spPr>
          <a:xfrm>
            <a:off x="433954" y="1511083"/>
            <a:ext cx="5194920" cy="3268759"/>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r>
              <a:rPr lang="en-US" sz="1800" dirty="0" smtClean="0"/>
              <a:t>Las </a:t>
            </a:r>
            <a:r>
              <a:rPr lang="en-US" sz="1800" dirty="0" err="1" smtClean="0"/>
              <a:t>aplicaciones</a:t>
            </a:r>
            <a:r>
              <a:rPr lang="en-US" sz="1800" dirty="0" smtClean="0"/>
              <a:t> </a:t>
            </a:r>
            <a:r>
              <a:rPr lang="en-US" sz="1800" dirty="0" err="1" smtClean="0"/>
              <a:t>Universales</a:t>
            </a:r>
            <a:r>
              <a:rPr lang="en-US" sz="1800" dirty="0" smtClean="0"/>
              <a:t> </a:t>
            </a:r>
            <a:r>
              <a:rPr lang="en-US" sz="1800" dirty="0" err="1" smtClean="0"/>
              <a:t>permiten</a:t>
            </a:r>
            <a:r>
              <a:rPr lang="en-US" sz="1800" dirty="0" smtClean="0"/>
              <a:t> </a:t>
            </a:r>
            <a:r>
              <a:rPr lang="en-US" sz="1800" dirty="0" err="1" smtClean="0"/>
              <a:t>crear</a:t>
            </a:r>
            <a:r>
              <a:rPr lang="en-US" sz="1800" dirty="0" smtClean="0"/>
              <a:t> </a:t>
            </a:r>
            <a:r>
              <a:rPr lang="en-US" sz="1800" dirty="0" err="1" smtClean="0"/>
              <a:t>aplicaciones</a:t>
            </a:r>
            <a:r>
              <a:rPr lang="en-US" sz="1800" dirty="0" smtClean="0"/>
              <a:t> </a:t>
            </a:r>
            <a:r>
              <a:rPr lang="en-US" sz="1800" dirty="0" err="1" smtClean="0"/>
              <a:t>convergentes</a:t>
            </a:r>
            <a:r>
              <a:rPr lang="en-US" sz="1800" dirty="0" smtClean="0"/>
              <a:t> para </a:t>
            </a:r>
            <a:r>
              <a:rPr lang="en-US" sz="1800" dirty="0" err="1" smtClean="0"/>
              <a:t>las</a:t>
            </a:r>
            <a:r>
              <a:rPr lang="en-US" sz="1800" dirty="0" smtClean="0"/>
              <a:t> </a:t>
            </a:r>
            <a:r>
              <a:rPr lang="en-US" sz="1800" dirty="0" err="1" smtClean="0"/>
              <a:t>paltaformas</a:t>
            </a:r>
            <a:r>
              <a:rPr lang="en-US" sz="1800" dirty="0" smtClean="0"/>
              <a:t> </a:t>
            </a:r>
            <a:r>
              <a:rPr lang="en-US" sz="1800" b="1" dirty="0"/>
              <a:t>Windows 8.1 </a:t>
            </a:r>
            <a:r>
              <a:rPr lang="en-US" sz="1800" b="1" dirty="0" smtClean="0"/>
              <a:t>y Windows </a:t>
            </a:r>
            <a:r>
              <a:rPr lang="en-US" sz="1800" b="1" dirty="0"/>
              <a:t>Phone </a:t>
            </a:r>
            <a:r>
              <a:rPr lang="en-US" sz="1800" b="1" dirty="0" smtClean="0"/>
              <a:t>8.1</a:t>
            </a:r>
          </a:p>
          <a:p>
            <a:endParaRPr lang="en-US" sz="1800" b="1" dirty="0" smtClean="0"/>
          </a:p>
          <a:p>
            <a:r>
              <a:rPr lang="en-US" sz="1800" dirty="0" err="1" smtClean="0"/>
              <a:t>Una</a:t>
            </a:r>
            <a:r>
              <a:rPr lang="en-US" sz="1800" b="1" dirty="0" smtClean="0"/>
              <a:t> </a:t>
            </a:r>
            <a:r>
              <a:rPr lang="en-US" sz="1800" b="1" dirty="0" err="1" smtClean="0"/>
              <a:t>solución</a:t>
            </a:r>
            <a:r>
              <a:rPr lang="en-US" sz="1800" b="1" dirty="0" smtClean="0"/>
              <a:t>, </a:t>
            </a:r>
            <a:r>
              <a:rPr lang="en-US" sz="1800" dirty="0" err="1" smtClean="0"/>
              <a:t>tres</a:t>
            </a:r>
            <a:r>
              <a:rPr lang="en-US" sz="1800" dirty="0" smtClean="0"/>
              <a:t> </a:t>
            </a:r>
            <a:r>
              <a:rPr lang="en-US" sz="1800" b="1" dirty="0" err="1" smtClean="0"/>
              <a:t>proyectos</a:t>
            </a:r>
            <a:r>
              <a:rPr lang="en-US" sz="1800" b="1" dirty="0" smtClean="0"/>
              <a:t> </a:t>
            </a:r>
            <a:endParaRPr lang="en-US" sz="1800" b="1" dirty="0"/>
          </a:p>
          <a:p>
            <a:pPr marL="0" indent="0">
              <a:buNone/>
            </a:pPr>
            <a:endParaRPr lang="en-US" sz="1800" dirty="0"/>
          </a:p>
          <a:p>
            <a:r>
              <a:rPr lang="en-US" sz="1800" dirty="0" smtClean="0"/>
              <a:t>Soporte para  </a:t>
            </a:r>
            <a:r>
              <a:rPr lang="en-US" sz="1800" b="1" dirty="0"/>
              <a:t>C#, C++ </a:t>
            </a:r>
            <a:r>
              <a:rPr lang="en-US" sz="1800" dirty="0" smtClean="0"/>
              <a:t>y </a:t>
            </a:r>
            <a:r>
              <a:rPr lang="en-US" sz="1800" b="1" dirty="0" smtClean="0"/>
              <a:t>JavaScript</a:t>
            </a:r>
            <a:endParaRPr lang="en-US" sz="1800" b="1" dirty="0"/>
          </a:p>
          <a:p>
            <a:endParaRPr lang="en-US" sz="1800" dirty="0"/>
          </a:p>
          <a:p>
            <a:r>
              <a:rPr lang="en-US" sz="1800" dirty="0" err="1" smtClean="0"/>
              <a:t>Podemos</a:t>
            </a:r>
            <a:r>
              <a:rPr lang="en-US" sz="1800" dirty="0" smtClean="0"/>
              <a:t> </a:t>
            </a:r>
            <a:r>
              <a:rPr lang="en-US" sz="1800" dirty="0" err="1" smtClean="0"/>
              <a:t>crear</a:t>
            </a:r>
            <a:r>
              <a:rPr lang="en-US" sz="1800" dirty="0" smtClean="0"/>
              <a:t> </a:t>
            </a:r>
            <a:r>
              <a:rPr lang="en-US" sz="1800" dirty="0" err="1" smtClean="0"/>
              <a:t>aplicaciones</a:t>
            </a:r>
            <a:r>
              <a:rPr lang="en-US" sz="1800" dirty="0" smtClean="0"/>
              <a:t> </a:t>
            </a:r>
            <a:r>
              <a:rPr lang="en-US" sz="1800" dirty="0" err="1" smtClean="0"/>
              <a:t>Universales</a:t>
            </a:r>
            <a:r>
              <a:rPr lang="en-US" sz="1800" dirty="0" smtClean="0"/>
              <a:t> </a:t>
            </a:r>
            <a:r>
              <a:rPr lang="en-US" sz="1800" dirty="0" err="1" smtClean="0"/>
              <a:t>usando</a:t>
            </a:r>
            <a:r>
              <a:rPr lang="en-US" sz="1800" dirty="0" smtClean="0"/>
              <a:t> </a:t>
            </a:r>
            <a:r>
              <a:rPr lang="en-US" sz="1800" dirty="0" err="1" smtClean="0"/>
              <a:t>plantillas</a:t>
            </a:r>
            <a:r>
              <a:rPr lang="en-US" sz="1800" dirty="0" smtClean="0"/>
              <a:t> de Visual Studio, o  </a:t>
            </a:r>
            <a:r>
              <a:rPr lang="en-US" sz="1800" dirty="0" err="1" smtClean="0"/>
              <a:t>migrando</a:t>
            </a:r>
            <a:r>
              <a:rPr lang="en-US" sz="1800" dirty="0" smtClean="0"/>
              <a:t> </a:t>
            </a:r>
            <a:r>
              <a:rPr lang="en-US" sz="1800" dirty="0" err="1" smtClean="0"/>
              <a:t>desde</a:t>
            </a:r>
            <a:r>
              <a:rPr lang="en-US" sz="1800" dirty="0" smtClean="0"/>
              <a:t> Apps Windows </a:t>
            </a:r>
            <a:r>
              <a:rPr lang="en-US" sz="1800" dirty="0"/>
              <a:t>8.1 / Windows Phone </a:t>
            </a:r>
            <a:r>
              <a:rPr lang="en-US" sz="1800" dirty="0" smtClean="0"/>
              <a:t>8.1</a:t>
            </a:r>
            <a:endParaRPr lang="en-US" sz="1800" dirty="0"/>
          </a:p>
        </p:txBody>
      </p:sp>
      <p:pic>
        <p:nvPicPr>
          <p:cNvPr id="4" name="Picture 9"/>
          <p:cNvPicPr>
            <a:picLocks noChangeAspect="1"/>
          </p:cNvPicPr>
          <p:nvPr/>
        </p:nvPicPr>
        <p:blipFill>
          <a:blip r:embed="rId2"/>
          <a:stretch>
            <a:fillRect/>
          </a:stretch>
        </p:blipFill>
        <p:spPr>
          <a:xfrm>
            <a:off x="8046102" y="1066173"/>
            <a:ext cx="533400" cy="1051113"/>
          </a:xfrm>
          <a:prstGeom prst="rect">
            <a:avLst/>
          </a:prstGeom>
        </p:spPr>
      </p:pic>
      <p:pic>
        <p:nvPicPr>
          <p:cNvPr id="5" name="Picture 10"/>
          <p:cNvPicPr>
            <a:picLocks noChangeAspect="1"/>
          </p:cNvPicPr>
          <p:nvPr/>
        </p:nvPicPr>
        <p:blipFill>
          <a:blip r:embed="rId3"/>
          <a:stretch>
            <a:fillRect/>
          </a:stretch>
        </p:blipFill>
        <p:spPr>
          <a:xfrm>
            <a:off x="5652120" y="1489369"/>
            <a:ext cx="2927382" cy="1215137"/>
          </a:xfrm>
          <a:prstGeom prst="rect">
            <a:avLst/>
          </a:prstGeom>
        </p:spPr>
      </p:pic>
    </p:spTree>
    <p:extLst>
      <p:ext uri="{BB962C8B-B14F-4D97-AF65-F5344CB8AC3E}">
        <p14:creationId xmlns:p14="http://schemas.microsoft.com/office/powerpoint/2010/main" val="3277486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784" y="402263"/>
            <a:ext cx="8228433" cy="485967"/>
          </a:xfrm>
          <a:prstGeom prst="rect">
            <a:avLst/>
          </a:prstGeom>
        </p:spPr>
        <p:txBody>
          <a:bodyPr wrap="square" anchor="t" anchorCtr="0">
            <a:normAutofit fontScale="92500" lnSpcReduction="1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35" dirty="0" smtClean="0">
                <a:latin typeface="+mn-lt"/>
              </a:rPr>
              <a:t>EL PROYECTO </a:t>
            </a:r>
            <a:r>
              <a:rPr lang="en-US" sz="3235" dirty="0" smtClean="0">
                <a:solidFill>
                  <a:srgbClr val="FF0000"/>
                </a:solidFill>
                <a:latin typeface="+mn-lt"/>
              </a:rPr>
              <a:t>SHARED</a:t>
            </a:r>
            <a:endParaRPr lang="en-US" sz="3235" dirty="0">
              <a:solidFill>
                <a:srgbClr val="FF0000"/>
              </a:solidFill>
              <a:latin typeface="+mn-lt"/>
            </a:endParaRPr>
          </a:p>
        </p:txBody>
      </p:sp>
      <p:sp>
        <p:nvSpPr>
          <p:cNvPr id="3" name="Text Placeholder 6"/>
          <p:cNvSpPr txBox="1">
            <a:spLocks/>
          </p:cNvSpPr>
          <p:nvPr/>
        </p:nvSpPr>
        <p:spPr>
          <a:xfrm>
            <a:off x="457784" y="888230"/>
            <a:ext cx="7183463" cy="3591924"/>
          </a:xfrm>
          <a:prstGeom prst="rect">
            <a:avLst/>
          </a:prstGeom>
        </p:spPr>
        <p:txBody>
          <a:bodyPr wrap="square" lIns="67227" tIns="33613" rIns="67227" bIns="33613">
            <a:spAutoFit/>
          </a:bodyPr>
          <a:lstStyle>
            <a:lvl1pPr marL="180954" indent="-180954" algn="l" defTabSz="914296" rtl="0" eaLnBrk="1" latinLnBrk="0" hangingPunct="1">
              <a:lnSpc>
                <a:spcPct val="100000"/>
              </a:lnSpc>
              <a:spcBef>
                <a:spcPts val="120"/>
              </a:spcBef>
              <a:spcAft>
                <a:spcPts val="120"/>
              </a:spcAft>
              <a:buFont typeface="Arial" pitchFamily="34" charset="0"/>
              <a:buChar char="•"/>
              <a:defRPr sz="2000" kern="1200">
                <a:solidFill>
                  <a:srgbClr val="646464"/>
                </a:solidFill>
                <a:latin typeface="+mn-lt"/>
                <a:ea typeface="+mn-ea"/>
                <a:cs typeface="+mn-cs"/>
              </a:defRPr>
            </a:lvl1pPr>
            <a:lvl2pPr marL="360322" indent="-179368" algn="l" defTabSz="914296" rtl="0" eaLnBrk="1" latinLnBrk="0" hangingPunct="1">
              <a:lnSpc>
                <a:spcPct val="100000"/>
              </a:lnSpc>
              <a:spcBef>
                <a:spcPts val="110"/>
              </a:spcBef>
              <a:spcAft>
                <a:spcPts val="110"/>
              </a:spcAft>
              <a:buFont typeface="Nokia Pure Text" pitchFamily="34" charset="0"/>
              <a:buChar char="−"/>
              <a:defRPr sz="1800" kern="1200">
                <a:solidFill>
                  <a:srgbClr val="646464"/>
                </a:solidFill>
                <a:latin typeface="+mn-lt"/>
                <a:ea typeface="+mn-ea"/>
                <a:cs typeface="+mn-cs"/>
              </a:defRPr>
            </a:lvl2pPr>
            <a:lvl3pPr marL="538102" indent="-177780" algn="l" defTabSz="914296" rtl="0" eaLnBrk="1" latinLnBrk="0" hangingPunct="1">
              <a:lnSpc>
                <a:spcPct val="100000"/>
              </a:lnSpc>
              <a:spcBef>
                <a:spcPts val="100"/>
              </a:spcBef>
              <a:spcAft>
                <a:spcPts val="100"/>
              </a:spcAft>
              <a:buFont typeface="Nokia Pure Text" pitchFamily="34" charset="0"/>
              <a:buChar char="−"/>
              <a:defRPr sz="1600" kern="1200">
                <a:solidFill>
                  <a:srgbClr val="646464"/>
                </a:solidFill>
                <a:latin typeface="+mn-lt"/>
                <a:ea typeface="+mn-ea"/>
                <a:cs typeface="+mn-cs"/>
              </a:defRPr>
            </a:lvl3pPr>
            <a:lvl4pPr marL="1341285" indent="-179368" algn="l" defTabSz="914296" rtl="0" eaLnBrk="1" latinLnBrk="0" hangingPunct="1">
              <a:spcBef>
                <a:spcPts val="90"/>
              </a:spcBef>
              <a:spcAft>
                <a:spcPts val="90"/>
              </a:spcAft>
              <a:buFont typeface="Nokia Pure Text" pitchFamily="34" charset="0"/>
              <a:buChar char="−"/>
              <a:defRPr sz="1400" kern="1200">
                <a:solidFill>
                  <a:srgbClr val="646464"/>
                </a:solidFill>
                <a:latin typeface="+mn-lt"/>
                <a:ea typeface="+mn-ea"/>
                <a:cs typeface="+mn-cs"/>
              </a:defRPr>
            </a:lvl4pPr>
            <a:lvl5pPr marL="1706369" indent="-179368" algn="l" defTabSz="914296" rtl="0" eaLnBrk="1" latinLnBrk="0" hangingPunct="1">
              <a:spcBef>
                <a:spcPts val="80"/>
              </a:spcBef>
              <a:spcAft>
                <a:spcPts val="80"/>
              </a:spcAft>
              <a:buFont typeface="Nokia Pure Text" pitchFamily="34" charset="0"/>
              <a:buChar char="−"/>
              <a:defRPr sz="1200" kern="1200" baseline="0">
                <a:solidFill>
                  <a:srgbClr val="646464"/>
                </a:solidFill>
                <a:latin typeface="+mn-lt"/>
                <a:ea typeface="+mn-ea"/>
                <a:cs typeface="+mn-cs"/>
              </a:defRPr>
            </a:lvl5pPr>
            <a:lvl6pPr marL="2063515" indent="-179368"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250" indent="-179980" algn="l" defTabSz="914296"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222" indent="-179980"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4957" indent="-174606" algn="l" defTabSz="914296"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a:lstStyle>
          <a:p>
            <a:r>
              <a:rPr lang="en-US" sz="2400" dirty="0" err="1"/>
              <a:t>Permite</a:t>
            </a:r>
            <a:r>
              <a:rPr lang="en-US" sz="2400" dirty="0"/>
              <a:t> </a:t>
            </a:r>
            <a:r>
              <a:rPr lang="en-US" sz="2400" dirty="0" err="1"/>
              <a:t>comaprtir</a:t>
            </a:r>
            <a:r>
              <a:rPr lang="en-US" sz="2400" dirty="0"/>
              <a:t> </a:t>
            </a:r>
            <a:r>
              <a:rPr lang="en-US" sz="2400" dirty="0" err="1"/>
              <a:t>código</a:t>
            </a:r>
            <a:r>
              <a:rPr lang="en-US" sz="2400" dirty="0"/>
              <a:t> entre </a:t>
            </a:r>
            <a:r>
              <a:rPr lang="en-US" sz="2400" dirty="0" err="1"/>
              <a:t>las</a:t>
            </a:r>
            <a:r>
              <a:rPr lang="en-US" sz="2400" dirty="0"/>
              <a:t> </a:t>
            </a:r>
            <a:r>
              <a:rPr lang="en-US" sz="2400" dirty="0" err="1"/>
              <a:t>aplicaciones</a:t>
            </a:r>
            <a:r>
              <a:rPr lang="en-US" sz="2400" dirty="0"/>
              <a:t> </a:t>
            </a:r>
            <a:r>
              <a:rPr lang="en-US" sz="2400" dirty="0" err="1"/>
              <a:t>convergentes</a:t>
            </a:r>
            <a:endParaRPr lang="en-US" sz="2400" dirty="0"/>
          </a:p>
          <a:p>
            <a:pPr marL="0" indent="0">
              <a:buNone/>
            </a:pPr>
            <a:endParaRPr lang="en-US" sz="2400" dirty="0"/>
          </a:p>
          <a:p>
            <a:r>
              <a:rPr lang="en-US" sz="2400" dirty="0"/>
              <a:t>NO </a:t>
            </a:r>
            <a:r>
              <a:rPr lang="en-US" sz="2400" dirty="0" err="1"/>
              <a:t>crea</a:t>
            </a:r>
            <a:r>
              <a:rPr lang="en-US" sz="2400" dirty="0"/>
              <a:t> </a:t>
            </a:r>
            <a:r>
              <a:rPr lang="en-US" sz="2400" dirty="0" err="1"/>
              <a:t>ningún</a:t>
            </a:r>
            <a:r>
              <a:rPr lang="en-US" sz="2400" dirty="0"/>
              <a:t> </a:t>
            </a:r>
            <a:r>
              <a:rPr lang="en-US" sz="2400" dirty="0" err="1"/>
              <a:t>binario</a:t>
            </a:r>
            <a:r>
              <a:rPr lang="en-US" sz="2400" dirty="0"/>
              <a:t> en </a:t>
            </a:r>
            <a:r>
              <a:rPr lang="en-US" sz="2400" dirty="0" err="1"/>
              <a:t>una</a:t>
            </a:r>
            <a:r>
              <a:rPr lang="en-US" sz="2400" dirty="0"/>
              <a:t> </a:t>
            </a:r>
            <a:r>
              <a:rPr lang="en-US" sz="2400" dirty="0" err="1"/>
              <a:t>carpeta</a:t>
            </a:r>
            <a:r>
              <a:rPr lang="en-US" sz="2400" dirty="0"/>
              <a:t> Output</a:t>
            </a:r>
          </a:p>
          <a:p>
            <a:endParaRPr lang="en-US" sz="2400" dirty="0"/>
          </a:p>
          <a:p>
            <a:r>
              <a:rPr lang="en-US" sz="2400" dirty="0" err="1"/>
              <a:t>Soporta</a:t>
            </a:r>
            <a:r>
              <a:rPr lang="en-US" sz="2400" dirty="0"/>
              <a:t> </a:t>
            </a:r>
            <a:r>
              <a:rPr lang="en-US" sz="2400" dirty="0" err="1"/>
              <a:t>todo</a:t>
            </a:r>
            <a:r>
              <a:rPr lang="en-US" sz="2400" dirty="0"/>
              <a:t> </a:t>
            </a:r>
            <a:r>
              <a:rPr lang="en-US" sz="2400" dirty="0" err="1"/>
              <a:t>tipo</a:t>
            </a:r>
            <a:r>
              <a:rPr lang="en-US" sz="2400" dirty="0"/>
              <a:t> de </a:t>
            </a:r>
            <a:r>
              <a:rPr lang="en-US" sz="2400" dirty="0" err="1"/>
              <a:t>ficheros</a:t>
            </a:r>
            <a:endParaRPr lang="en-US" sz="2400" dirty="0"/>
          </a:p>
          <a:p>
            <a:pPr lvl="1"/>
            <a:r>
              <a:rPr lang="en-US" sz="1400" dirty="0"/>
              <a:t>Code files .</a:t>
            </a:r>
            <a:r>
              <a:rPr lang="en-US" sz="1400" dirty="0" err="1"/>
              <a:t>cs</a:t>
            </a:r>
            <a:r>
              <a:rPr lang="en-US" sz="1400" dirty="0"/>
              <a:t>, .</a:t>
            </a:r>
            <a:r>
              <a:rPr lang="en-US" sz="1400" dirty="0" err="1"/>
              <a:t>js</a:t>
            </a:r>
            <a:r>
              <a:rPr lang="en-US" sz="1400" dirty="0"/>
              <a:t>, .</a:t>
            </a:r>
            <a:r>
              <a:rPr lang="en-US" sz="1400" dirty="0" err="1"/>
              <a:t>cpp</a:t>
            </a:r>
            <a:r>
              <a:rPr lang="en-US" sz="1400" dirty="0"/>
              <a:t>, .h</a:t>
            </a:r>
          </a:p>
          <a:p>
            <a:pPr lvl="1"/>
            <a:r>
              <a:rPr lang="en-US" sz="1400" dirty="0"/>
              <a:t>XAML</a:t>
            </a:r>
          </a:p>
          <a:p>
            <a:pPr lvl="1"/>
            <a:r>
              <a:rPr lang="en-US" sz="1400" dirty="0"/>
              <a:t>Images .</a:t>
            </a:r>
            <a:r>
              <a:rPr lang="en-US" sz="1400" dirty="0" err="1"/>
              <a:t>png</a:t>
            </a:r>
            <a:r>
              <a:rPr lang="en-US" sz="1400" dirty="0"/>
              <a:t>, .jpg…</a:t>
            </a:r>
          </a:p>
          <a:p>
            <a:pPr lvl="1"/>
            <a:r>
              <a:rPr lang="en-US" sz="1400" dirty="0"/>
              <a:t>RESW</a:t>
            </a:r>
          </a:p>
          <a:p>
            <a:pPr lvl="1"/>
            <a:r>
              <a:rPr lang="en-US" sz="1400" dirty="0"/>
              <a:t>XML etc…</a:t>
            </a:r>
          </a:p>
        </p:txBody>
      </p:sp>
    </p:spTree>
    <p:extLst>
      <p:ext uri="{BB962C8B-B14F-4D97-AF65-F5344CB8AC3E}">
        <p14:creationId xmlns:p14="http://schemas.microsoft.com/office/powerpoint/2010/main" val="3286572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a:spLocks noGrp="1"/>
          </p:cNvSpPr>
          <p:nvPr>
            <p:ph type="body" sz="quarter" idx="4294967295"/>
          </p:nvPr>
        </p:nvSpPr>
        <p:spPr>
          <a:xfrm>
            <a:off x="201930" y="1004789"/>
            <a:ext cx="3944607" cy="3745641"/>
          </a:xfrm>
          <a:prstGeom prst="rect">
            <a:avLst/>
          </a:prstGeom>
        </p:spPr>
        <p:txBody>
          <a:bodyPr/>
          <a:lstStyle/>
          <a:p>
            <a:pPr marL="0" indent="0">
              <a:buNone/>
            </a:pPr>
            <a:r>
              <a:rPr lang="en-GB" sz="2353" dirty="0" err="1" smtClean="0"/>
              <a:t>Podemos</a:t>
            </a:r>
            <a:r>
              <a:rPr lang="en-GB" sz="2353" dirty="0" smtClean="0"/>
              <a:t> </a:t>
            </a:r>
            <a:r>
              <a:rPr lang="en-GB" sz="2353" dirty="0" err="1" smtClean="0"/>
              <a:t>crear</a:t>
            </a:r>
            <a:r>
              <a:rPr lang="en-GB" sz="2353" dirty="0" smtClean="0"/>
              <a:t> </a:t>
            </a:r>
            <a:r>
              <a:rPr lang="en-GB" sz="2353" dirty="0" err="1" smtClean="0"/>
              <a:t>proyectos</a:t>
            </a:r>
            <a:r>
              <a:rPr lang="en-GB" sz="2353" dirty="0" smtClean="0"/>
              <a:t> Windows con XAML o con JavaScript:</a:t>
            </a:r>
            <a:endParaRPr lang="en-GB" sz="2353" dirty="0"/>
          </a:p>
          <a:p>
            <a:pPr marL="177428" lvl="1" indent="0">
              <a:buNone/>
            </a:pPr>
            <a:r>
              <a:rPr lang="en-GB" sz="1471" dirty="0" err="1" smtClean="0"/>
              <a:t>Universales</a:t>
            </a:r>
            <a:r>
              <a:rPr lang="en-GB" sz="1471" dirty="0" smtClean="0"/>
              <a:t> </a:t>
            </a:r>
            <a:r>
              <a:rPr lang="en-GB" sz="1471" dirty="0"/>
              <a:t>Windows </a:t>
            </a:r>
            <a:r>
              <a:rPr lang="en-GB" sz="1471" dirty="0" smtClean="0"/>
              <a:t>y Windows </a:t>
            </a:r>
            <a:r>
              <a:rPr lang="en-GB" sz="1471" dirty="0"/>
              <a:t>Phone </a:t>
            </a:r>
          </a:p>
          <a:p>
            <a:pPr marL="177428" lvl="1" indent="0">
              <a:buNone/>
            </a:pPr>
            <a:r>
              <a:rPr lang="en-GB" sz="1471" dirty="0"/>
              <a:t>Windows Phone 8.1</a:t>
            </a:r>
          </a:p>
          <a:p>
            <a:pPr marL="177428" lvl="1" indent="0">
              <a:buNone/>
            </a:pPr>
            <a:r>
              <a:rPr lang="en-GB" sz="1471" dirty="0"/>
              <a:t>Windows Store</a:t>
            </a:r>
          </a:p>
          <a:p>
            <a:pPr marL="0" indent="0">
              <a:buNone/>
            </a:pPr>
            <a:r>
              <a:rPr lang="en-GB" sz="2000" dirty="0" err="1" smtClean="0"/>
              <a:t>Podemos</a:t>
            </a:r>
            <a:r>
              <a:rPr lang="en-GB" sz="2000" dirty="0" smtClean="0"/>
              <a:t> </a:t>
            </a:r>
            <a:r>
              <a:rPr lang="en-GB" sz="2000" dirty="0" err="1" smtClean="0"/>
              <a:t>también</a:t>
            </a:r>
            <a:r>
              <a:rPr lang="en-GB" sz="2000" dirty="0" smtClean="0"/>
              <a:t> </a:t>
            </a:r>
            <a:r>
              <a:rPr lang="en-GB" sz="2000" dirty="0" err="1" smtClean="0"/>
              <a:t>crear</a:t>
            </a:r>
            <a:r>
              <a:rPr lang="en-GB" sz="2000" dirty="0" smtClean="0"/>
              <a:t> </a:t>
            </a:r>
            <a:r>
              <a:rPr lang="en-GB" sz="2000" dirty="0" err="1" smtClean="0"/>
              <a:t>proyectos</a:t>
            </a:r>
            <a:r>
              <a:rPr lang="en-GB" sz="2000" dirty="0" smtClean="0"/>
              <a:t> Windows </a:t>
            </a:r>
            <a:r>
              <a:rPr lang="en-GB" sz="2000" dirty="0"/>
              <a:t>Phone Silverlight </a:t>
            </a:r>
            <a:r>
              <a:rPr lang="en-GB" sz="2000" dirty="0" smtClean="0"/>
              <a:t>para Windows </a:t>
            </a:r>
            <a:r>
              <a:rPr lang="en-GB" sz="2000" dirty="0"/>
              <a:t>Phone 8.0 </a:t>
            </a:r>
            <a:r>
              <a:rPr lang="en-GB" sz="2000" dirty="0" smtClean="0"/>
              <a:t>o </a:t>
            </a:r>
            <a:r>
              <a:rPr lang="en-GB" sz="2000" dirty="0"/>
              <a:t>8.1</a:t>
            </a:r>
          </a:p>
          <a:p>
            <a:pPr marL="177428" lvl="1" indent="0">
              <a:buNone/>
            </a:pPr>
            <a:endParaRPr lang="en-GB" sz="1400" dirty="0"/>
          </a:p>
        </p:txBody>
      </p:sp>
      <p:sp>
        <p:nvSpPr>
          <p:cNvPr id="3" name="Title 1"/>
          <p:cNvSpPr txBox="1">
            <a:spLocks/>
          </p:cNvSpPr>
          <p:nvPr/>
        </p:nvSpPr>
        <p:spPr>
          <a:xfrm>
            <a:off x="457200" y="401955"/>
            <a:ext cx="8229600" cy="360548"/>
          </a:xfrm>
          <a:prstGeom prst="rect">
            <a:avLst/>
          </a:prstGeom>
        </p:spPr>
        <p:txBody>
          <a:bodyPr wrap="square" anchor="t" anchorCtr="0">
            <a:normAutofit fontScale="850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GB" dirty="0" smtClean="0"/>
              <a:t>CREANDO PROYECTOS DESDE </a:t>
            </a:r>
            <a:r>
              <a:rPr lang="en-GB" dirty="0" smtClean="0">
                <a:solidFill>
                  <a:srgbClr val="FF0000"/>
                </a:solidFill>
              </a:rPr>
              <a:t>VISUAL STUDIO 2013</a:t>
            </a:r>
            <a:endParaRPr lang="en-GB" dirty="0">
              <a:solidFill>
                <a:srgbClr val="FF0000"/>
              </a:solidFill>
            </a:endParaRPr>
          </a:p>
        </p:txBody>
      </p:sp>
      <p:pic>
        <p:nvPicPr>
          <p:cNvPr id="4" name="Picture 8"/>
          <p:cNvPicPr>
            <a:picLocks noChangeAspect="1"/>
          </p:cNvPicPr>
          <p:nvPr/>
        </p:nvPicPr>
        <p:blipFill>
          <a:blip r:embed="rId2"/>
          <a:stretch>
            <a:fillRect/>
          </a:stretch>
        </p:blipFill>
        <p:spPr>
          <a:xfrm>
            <a:off x="4146538" y="1059033"/>
            <a:ext cx="4797273" cy="3314699"/>
          </a:xfrm>
          <a:prstGeom prst="rect">
            <a:avLst/>
          </a:prstGeom>
        </p:spPr>
      </p:pic>
    </p:spTree>
    <p:extLst>
      <p:ext uri="{BB962C8B-B14F-4D97-AF65-F5344CB8AC3E}">
        <p14:creationId xmlns:p14="http://schemas.microsoft.com/office/powerpoint/2010/main" val="4260504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Creando</a:t>
            </a:r>
            <a:r>
              <a:rPr lang="en-US" i="1" dirty="0" smtClean="0">
                <a:latin typeface="Exo" pitchFamily="50" charset="0"/>
              </a:rPr>
              <a:t> </a:t>
            </a:r>
            <a:r>
              <a:rPr lang="en-US" i="1" dirty="0" err="1" smtClean="0">
                <a:latin typeface="Exo" pitchFamily="50" charset="0"/>
              </a:rPr>
              <a:t>nuestra</a:t>
            </a:r>
            <a:r>
              <a:rPr lang="en-US" i="1" dirty="0" smtClean="0">
                <a:latin typeface="Exo" pitchFamily="50" charset="0"/>
              </a:rPr>
              <a:t> </a:t>
            </a:r>
            <a:r>
              <a:rPr lang="en-US" i="1" dirty="0" err="1" smtClean="0">
                <a:latin typeface="Exo" pitchFamily="50" charset="0"/>
              </a:rPr>
              <a:t>primera</a:t>
            </a:r>
            <a:r>
              <a:rPr lang="en-US" i="1" dirty="0" smtClean="0">
                <a:latin typeface="Exo" pitchFamily="50" charset="0"/>
              </a:rPr>
              <a:t> App Universal</a:t>
            </a:r>
            <a:endParaRPr lang="en-US" b="1" i="1" dirty="0">
              <a:latin typeface="Exo" pitchFamily="50"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52550"/>
            <a:ext cx="1371791" cy="1371791"/>
          </a:xfrm>
          <a:prstGeom prst="rect">
            <a:avLst/>
          </a:prstGeom>
        </p:spPr>
      </p:pic>
    </p:spTree>
    <p:extLst>
      <p:ext uri="{BB962C8B-B14F-4D97-AF65-F5344CB8AC3E}">
        <p14:creationId xmlns:p14="http://schemas.microsoft.com/office/powerpoint/2010/main" val="20085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0928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3"/>
          <p:cNvSpPr txBox="1"/>
          <p:nvPr/>
        </p:nvSpPr>
        <p:spPr>
          <a:xfrm>
            <a:off x="2362200" y="133350"/>
            <a:ext cx="6781800" cy="523220"/>
          </a:xfrm>
          <a:prstGeom prst="rect">
            <a:avLst/>
          </a:prstGeom>
          <a:solidFill>
            <a:srgbClr val="FF0000">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800" dirty="0" smtClean="0">
                <a:solidFill>
                  <a:schemeClr val="tx1">
                    <a:lumMod val="75000"/>
                    <a:lumOff val="25000"/>
                  </a:schemeClr>
                </a:solidFill>
                <a:latin typeface="Rockwell" panose="02060603020205020403" pitchFamily="18" charset="0"/>
              </a:rPr>
              <a:t> </a:t>
            </a:r>
            <a:r>
              <a:rPr lang="es-ES" sz="2800" dirty="0" smtClean="0">
                <a:solidFill>
                  <a:schemeClr val="bg1"/>
                </a:solidFill>
                <a:latin typeface="Segoe WP Light"/>
                <a:cs typeface="Segoe WP Light"/>
              </a:rPr>
              <a:t>Interesante pero… ¿y esto en apps “reales”?</a:t>
            </a:r>
          </a:p>
        </p:txBody>
      </p:sp>
    </p:spTree>
    <p:extLst>
      <p:ext uri="{BB962C8B-B14F-4D97-AF65-F5344CB8AC3E}">
        <p14:creationId xmlns:p14="http://schemas.microsoft.com/office/powerpoint/2010/main" val="194228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457784" y="812967"/>
            <a:ext cx="8228433" cy="485967"/>
          </a:xfrm>
          <a:prstGeom prst="rect">
            <a:avLst/>
          </a:prstGeom>
        </p:spPr>
        <p:txBody>
          <a:bodyPr wrap="square" anchor="t" anchorCtr="0">
            <a:normAutofit fontScale="92500" lnSpcReduction="1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35" dirty="0" smtClean="0">
                <a:solidFill>
                  <a:srgbClr val="FF0000"/>
                </a:solidFill>
                <a:latin typeface="+mn-lt"/>
              </a:rPr>
              <a:t>Javier Suárez Ruiz</a:t>
            </a:r>
            <a:endParaRPr lang="en-US" sz="3235" dirty="0">
              <a:solidFill>
                <a:srgbClr val="FF0000"/>
              </a:solidFill>
              <a:latin typeface="+mn-lt"/>
            </a:endParaRPr>
          </a:p>
        </p:txBody>
      </p:sp>
      <p:sp>
        <p:nvSpPr>
          <p:cNvPr id="10" name="Text Placeholder 4"/>
          <p:cNvSpPr>
            <a:spLocks noGrp="1"/>
          </p:cNvSpPr>
          <p:nvPr/>
        </p:nvSpPr>
        <p:spPr>
          <a:xfrm>
            <a:off x="369926" y="1439055"/>
            <a:ext cx="4380305" cy="2799730"/>
          </a:xfrm>
          <a:prstGeom prst="rect">
            <a:avLst/>
          </a:prstGeom>
        </p:spPr>
        <p:txBody>
          <a:bodyPr vert="horz" lIns="91440" tIns="0" rIns="91440" bIns="45720"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smtClean="0">
                <a:solidFill>
                  <a:schemeClr val="bg2">
                    <a:lumMod val="25000"/>
                  </a:schemeClr>
                </a:solidFill>
              </a:rPr>
              <a:t>XAML Team Lead Bravent</a:t>
            </a:r>
            <a:endParaRPr lang="en-US" sz="1300" i="1" dirty="0" smtClean="0">
              <a:solidFill>
                <a:schemeClr val="bg2">
                  <a:lumMod val="25000"/>
                </a:schemeClr>
              </a:solidFill>
            </a:endParaRPr>
          </a:p>
          <a:p>
            <a:r>
              <a:rPr lang="en-US" sz="1500" dirty="0" smtClean="0">
                <a:solidFill>
                  <a:schemeClr val="bg2">
                    <a:lumMod val="25000"/>
                  </a:schemeClr>
                </a:solidFill>
              </a:rPr>
              <a:t>Microsoft MVP Windows Platform Development</a:t>
            </a:r>
          </a:p>
          <a:p>
            <a:endParaRPr lang="en-US" sz="1500" dirty="0">
              <a:solidFill>
                <a:schemeClr val="bg2">
                  <a:lumMod val="25000"/>
                </a:schemeClr>
              </a:solidFill>
            </a:endParaRPr>
          </a:p>
          <a:p>
            <a:pPr marL="285750" indent="-285750">
              <a:buFont typeface="Arial" panose="020B0604020202020204" pitchFamily="34" charset="0"/>
              <a:buChar char="•"/>
            </a:pPr>
            <a:r>
              <a:rPr lang="en-US" sz="1500" dirty="0" smtClean="0">
                <a:solidFill>
                  <a:schemeClr val="bg2">
                    <a:lumMod val="25000"/>
                  </a:schemeClr>
                </a:solidFill>
              </a:rPr>
              <a:t>Blog</a:t>
            </a:r>
            <a:r>
              <a:rPr lang="en-US" sz="1500" dirty="0">
                <a:solidFill>
                  <a:schemeClr val="bg2">
                    <a:lumMod val="25000"/>
                  </a:schemeClr>
                </a:solidFill>
              </a:rPr>
              <a:t>: </a:t>
            </a:r>
            <a:r>
              <a:rPr lang="en-US" sz="1500" dirty="0">
                <a:solidFill>
                  <a:schemeClr val="bg2">
                    <a:lumMod val="25000"/>
                  </a:schemeClr>
                </a:solidFill>
                <a:hlinkClick r:id="rId2"/>
              </a:rPr>
              <a:t>http://</a:t>
            </a:r>
            <a:r>
              <a:rPr lang="en-US" sz="1500" dirty="0" smtClean="0">
                <a:solidFill>
                  <a:schemeClr val="bg2">
                    <a:lumMod val="25000"/>
                  </a:schemeClr>
                </a:solidFill>
                <a:hlinkClick r:id="rId2"/>
              </a:rPr>
              <a:t>geeks.ms/blogs/jsuarez</a:t>
            </a:r>
            <a:endParaRPr lang="en-US" sz="1500" dirty="0">
              <a:solidFill>
                <a:schemeClr val="bg2">
                  <a:lumMod val="25000"/>
                </a:schemeClr>
              </a:solidFill>
            </a:endParaRPr>
          </a:p>
          <a:p>
            <a:pPr marL="285750" indent="-285750">
              <a:buFont typeface="Arial" panose="020B0604020202020204" pitchFamily="34" charset="0"/>
              <a:buChar char="•"/>
            </a:pPr>
            <a:r>
              <a:rPr lang="en-US" sz="1500" dirty="0" smtClean="0">
                <a:solidFill>
                  <a:schemeClr val="bg2">
                    <a:lumMod val="25000"/>
                  </a:schemeClr>
                </a:solidFill>
              </a:rPr>
              <a:t>Email: </a:t>
            </a:r>
            <a:r>
              <a:rPr lang="en-US" sz="1500" dirty="0" smtClean="0">
                <a:solidFill>
                  <a:schemeClr val="bg2">
                    <a:lumMod val="25000"/>
                  </a:schemeClr>
                </a:solidFill>
                <a:hlinkClick r:id="rId3"/>
              </a:rPr>
              <a:t>javiersuarezruiz@hotmail.com</a:t>
            </a:r>
            <a:endParaRPr lang="en-US" sz="1500" dirty="0" smtClean="0">
              <a:solidFill>
                <a:schemeClr val="bg2">
                  <a:lumMod val="25000"/>
                </a:schemeClr>
              </a:solidFill>
            </a:endParaRPr>
          </a:p>
          <a:p>
            <a:pPr marL="285750" indent="-285750">
              <a:buFont typeface="Arial" panose="020B0604020202020204" pitchFamily="34" charset="0"/>
              <a:buChar char="•"/>
            </a:pPr>
            <a:r>
              <a:rPr lang="en-US" sz="1500" dirty="0" smtClean="0">
                <a:solidFill>
                  <a:schemeClr val="bg2">
                    <a:lumMod val="25000"/>
                  </a:schemeClr>
                </a:solidFill>
              </a:rPr>
              <a:t>Twitter: @</a:t>
            </a:r>
            <a:r>
              <a:rPr lang="en-US" sz="1500" dirty="0" err="1" smtClean="0">
                <a:solidFill>
                  <a:schemeClr val="bg2">
                    <a:lumMod val="25000"/>
                  </a:schemeClr>
                </a:solidFill>
              </a:rPr>
              <a:t>jsuarezruiz</a:t>
            </a:r>
            <a:endParaRPr lang="en-US" sz="1500" dirty="0" smtClean="0">
              <a:solidFill>
                <a:schemeClr val="bg2">
                  <a:lumMod val="25000"/>
                </a:schemeClr>
              </a:solidFill>
            </a:endParaRPr>
          </a:p>
          <a:p>
            <a:endParaRPr lang="en-US" sz="1500" dirty="0" smtClean="0">
              <a:solidFill>
                <a:schemeClr val="accent1"/>
              </a:solidFil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937" y="812967"/>
            <a:ext cx="2793651" cy="3009524"/>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6337" y="2947838"/>
            <a:ext cx="557377" cy="874653"/>
          </a:xfrm>
          <a:prstGeom prst="rect">
            <a:avLst/>
          </a:prstGeom>
        </p:spPr>
      </p:pic>
    </p:spTree>
    <p:extLst>
      <p:ext uri="{BB962C8B-B14F-4D97-AF65-F5344CB8AC3E}">
        <p14:creationId xmlns:p14="http://schemas.microsoft.com/office/powerpoint/2010/main" val="1803096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784" y="402263"/>
            <a:ext cx="8228433" cy="485967"/>
          </a:xfrm>
          <a:prstGeom prst="rect">
            <a:avLst/>
          </a:prstGeom>
        </p:spPr>
        <p:txBody>
          <a:bodyPr wrap="square" anchor="t" anchorCtr="0">
            <a:normAutofit fontScale="92500" lnSpcReduction="1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35" dirty="0" smtClean="0">
                <a:latin typeface="+mn-lt"/>
              </a:rPr>
              <a:t>MVVM EN </a:t>
            </a:r>
            <a:r>
              <a:rPr lang="en-US" sz="3235" dirty="0" smtClean="0">
                <a:solidFill>
                  <a:srgbClr val="FF0000"/>
                </a:solidFill>
                <a:latin typeface="+mn-lt"/>
              </a:rPr>
              <a:t>APLICACIONES UNIVERSALES</a:t>
            </a:r>
            <a:endParaRPr lang="en-US" sz="3235" dirty="0">
              <a:solidFill>
                <a:srgbClr val="FF0000"/>
              </a:solidFill>
              <a:latin typeface="+mn-lt"/>
            </a:endParaRPr>
          </a:p>
        </p:txBody>
      </p:sp>
      <p:sp>
        <p:nvSpPr>
          <p:cNvPr id="3" name="Rectangle 3"/>
          <p:cNvSpPr/>
          <p:nvPr/>
        </p:nvSpPr>
        <p:spPr bwMode="auto">
          <a:xfrm>
            <a:off x="1297545" y="1352550"/>
            <a:ext cx="1421461" cy="142109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4" name="Rectangle 37"/>
          <p:cNvSpPr/>
          <p:nvPr/>
        </p:nvSpPr>
        <p:spPr bwMode="auto">
          <a:xfrm>
            <a:off x="4086643" y="1352550"/>
            <a:ext cx="1421461" cy="142109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38"/>
          <p:cNvSpPr/>
          <p:nvPr/>
        </p:nvSpPr>
        <p:spPr bwMode="auto">
          <a:xfrm>
            <a:off x="6516216" y="1352550"/>
            <a:ext cx="1421461" cy="60095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39"/>
          <p:cNvSpPr/>
          <p:nvPr/>
        </p:nvSpPr>
        <p:spPr bwMode="auto">
          <a:xfrm>
            <a:off x="6516216" y="2172682"/>
            <a:ext cx="1421461" cy="60095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5"/>
          <p:cNvCxnSpPr>
            <a:stCxn id="4" idx="1"/>
            <a:endCxn id="3" idx="3"/>
          </p:cNvCxnSpPr>
          <p:nvPr/>
        </p:nvCxnSpPr>
        <p:spPr>
          <a:xfrm flipH="1">
            <a:off x="2719006" y="2063096"/>
            <a:ext cx="1367637"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40"/>
          <p:cNvCxnSpPr/>
          <p:nvPr/>
        </p:nvCxnSpPr>
        <p:spPr>
          <a:xfrm flipH="1">
            <a:off x="5493818" y="1681302"/>
            <a:ext cx="1022398"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41"/>
          <p:cNvCxnSpPr/>
          <p:nvPr/>
        </p:nvCxnSpPr>
        <p:spPr>
          <a:xfrm flipH="1">
            <a:off x="5493817" y="2473162"/>
            <a:ext cx="1022399"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42"/>
          <p:cNvSpPr/>
          <p:nvPr/>
        </p:nvSpPr>
        <p:spPr bwMode="auto">
          <a:xfrm>
            <a:off x="1297545" y="3091796"/>
            <a:ext cx="1421461" cy="142109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43"/>
          <p:cNvSpPr/>
          <p:nvPr/>
        </p:nvSpPr>
        <p:spPr bwMode="auto">
          <a:xfrm>
            <a:off x="4086643" y="3091796"/>
            <a:ext cx="1421461" cy="142109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52"/>
          <p:cNvCxnSpPr>
            <a:stCxn id="11" idx="1"/>
            <a:endCxn id="10" idx="3"/>
          </p:cNvCxnSpPr>
          <p:nvPr/>
        </p:nvCxnSpPr>
        <p:spPr>
          <a:xfrm flipH="1">
            <a:off x="2719006" y="3802342"/>
            <a:ext cx="1367637"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CuadroTexto 7"/>
          <p:cNvSpPr txBox="1"/>
          <p:nvPr/>
        </p:nvSpPr>
        <p:spPr>
          <a:xfrm>
            <a:off x="2915816" y="1728419"/>
            <a:ext cx="1069524"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14" name="CuadroTexto 8"/>
          <p:cNvSpPr txBox="1"/>
          <p:nvPr/>
        </p:nvSpPr>
        <p:spPr>
          <a:xfrm>
            <a:off x="2987824" y="2077426"/>
            <a:ext cx="908547"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Comandos</a:t>
            </a:r>
            <a:endParaRPr lang="es-ES" sz="1200" dirty="0">
              <a:solidFill>
                <a:srgbClr val="2A2A2A"/>
              </a:solidFill>
            </a:endParaRPr>
          </a:p>
        </p:txBody>
      </p:sp>
      <p:sp>
        <p:nvSpPr>
          <p:cNvPr id="15" name="CuadroTexto 9"/>
          <p:cNvSpPr txBox="1"/>
          <p:nvPr/>
        </p:nvSpPr>
        <p:spPr>
          <a:xfrm>
            <a:off x="1279084" y="2437466"/>
            <a:ext cx="1492716"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Interfaz de Usuario</a:t>
            </a:r>
            <a:endParaRPr lang="es-ES" sz="1200" dirty="0">
              <a:solidFill>
                <a:schemeClr val="bg1">
                  <a:lumMod val="95000"/>
                </a:schemeClr>
              </a:solidFill>
            </a:endParaRPr>
          </a:p>
        </p:txBody>
      </p:sp>
      <p:sp>
        <p:nvSpPr>
          <p:cNvPr id="16" name="CuadroTexto 10"/>
          <p:cNvSpPr txBox="1"/>
          <p:nvPr/>
        </p:nvSpPr>
        <p:spPr>
          <a:xfrm>
            <a:off x="6516216" y="2509474"/>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17" name="CuadroTexto 16"/>
          <p:cNvSpPr txBox="1"/>
          <p:nvPr/>
        </p:nvSpPr>
        <p:spPr>
          <a:xfrm>
            <a:off x="6516216" y="1717386"/>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18" name="CuadroTexto 11"/>
          <p:cNvSpPr txBox="1"/>
          <p:nvPr/>
        </p:nvSpPr>
        <p:spPr>
          <a:xfrm>
            <a:off x="4291502" y="2293450"/>
            <a:ext cx="1072586" cy="4616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dirty="0" smtClean="0">
                <a:solidFill>
                  <a:schemeClr val="bg1">
                    <a:lumMod val="95000"/>
                  </a:schemeClr>
                </a:solidFill>
              </a:rPr>
              <a:t>Lógica de </a:t>
            </a:r>
          </a:p>
          <a:p>
            <a:pPr algn="ctr"/>
            <a:r>
              <a:rPr lang="es-ES" sz="1200" dirty="0" smtClean="0">
                <a:solidFill>
                  <a:schemeClr val="bg1">
                    <a:lumMod val="95000"/>
                  </a:schemeClr>
                </a:solidFill>
              </a:rPr>
              <a:t>Presentación</a:t>
            </a:r>
            <a:endParaRPr lang="es-ES" sz="1200" dirty="0">
              <a:solidFill>
                <a:schemeClr val="bg1">
                  <a:lumMod val="95000"/>
                </a:schemeClr>
              </a:solidFill>
            </a:endParaRPr>
          </a:p>
        </p:txBody>
      </p:sp>
    </p:spTree>
    <p:extLst>
      <p:ext uri="{BB962C8B-B14F-4D97-AF65-F5344CB8AC3E}">
        <p14:creationId xmlns:p14="http://schemas.microsoft.com/office/powerpoint/2010/main" val="3898576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Aplicación</a:t>
            </a:r>
            <a:r>
              <a:rPr lang="en-US" i="1" dirty="0" smtClean="0">
                <a:latin typeface="Exo" pitchFamily="50" charset="0"/>
              </a:rPr>
              <a:t> Universal </a:t>
            </a:r>
            <a:r>
              <a:rPr lang="en-US" i="1" dirty="0" err="1" smtClean="0">
                <a:latin typeface="Exo" pitchFamily="50" charset="0"/>
              </a:rPr>
              <a:t>utilizando</a:t>
            </a:r>
            <a:r>
              <a:rPr lang="en-US" i="1" dirty="0" smtClean="0">
                <a:latin typeface="Exo" pitchFamily="50" charset="0"/>
              </a:rPr>
              <a:t> MVVM</a:t>
            </a:r>
            <a:endParaRPr lang="en-US" b="1" i="1" dirty="0">
              <a:latin typeface="Exo" pitchFamily="50"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52550"/>
            <a:ext cx="1371791" cy="1371791"/>
          </a:xfrm>
          <a:prstGeom prst="rect">
            <a:avLst/>
          </a:prstGeom>
        </p:spPr>
      </p:pic>
    </p:spTree>
    <p:extLst>
      <p:ext uri="{BB962C8B-B14F-4D97-AF65-F5344CB8AC3E}">
        <p14:creationId xmlns:p14="http://schemas.microsoft.com/office/powerpoint/2010/main" val="241467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p:cNvSpPr txBox="1">
            <a:spLocks/>
          </p:cNvSpPr>
          <p:nvPr/>
        </p:nvSpPr>
        <p:spPr>
          <a:xfrm>
            <a:off x="457200" y="401955"/>
            <a:ext cx="8229600"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CONVERGENCIA EN </a:t>
            </a:r>
            <a:r>
              <a:rPr lang="en-US" dirty="0" smtClean="0">
                <a:solidFill>
                  <a:srgbClr val="FF0000"/>
                </a:solidFill>
              </a:rPr>
              <a:t>CONTROLES</a:t>
            </a:r>
            <a:endParaRPr lang="en-US" dirty="0">
              <a:solidFill>
                <a:srgbClr val="FF0000"/>
              </a:solidFill>
            </a:endParaRPr>
          </a:p>
        </p:txBody>
      </p:sp>
      <p:sp>
        <p:nvSpPr>
          <p:cNvPr id="3" name="Text Placeholder 5"/>
          <p:cNvSpPr>
            <a:spLocks noGrp="1"/>
          </p:cNvSpPr>
          <p:nvPr>
            <p:ph type="body" sz="quarter" idx="4294967295"/>
          </p:nvPr>
        </p:nvSpPr>
        <p:spPr>
          <a:xfrm>
            <a:off x="521334" y="871013"/>
            <a:ext cx="2084070" cy="284441"/>
          </a:xfrm>
          <a:prstGeom prst="rect">
            <a:avLst/>
          </a:prstGeom>
        </p:spPr>
        <p:txBody>
          <a:bodyPr/>
          <a:lstStyle/>
          <a:p>
            <a:pPr marL="0" indent="0">
              <a:buNone/>
            </a:pPr>
            <a:r>
              <a:rPr lang="en-US" sz="1400" dirty="0" smtClean="0"/>
              <a:t>¿</a:t>
            </a:r>
            <a:r>
              <a:rPr lang="en-US" sz="1400" dirty="0" err="1" smtClean="0"/>
              <a:t>Que</a:t>
            </a:r>
            <a:r>
              <a:rPr lang="en-US" sz="1400" dirty="0" smtClean="0"/>
              <a:t> </a:t>
            </a:r>
            <a:r>
              <a:rPr lang="en-US" sz="1400" dirty="0" err="1" smtClean="0"/>
              <a:t>significa</a:t>
            </a:r>
            <a:r>
              <a:rPr lang="en-US" sz="1400" dirty="0" smtClean="0"/>
              <a:t> </a:t>
            </a:r>
            <a:r>
              <a:rPr lang="en-US" sz="1400" dirty="0" err="1" smtClean="0"/>
              <a:t>realmente</a:t>
            </a:r>
            <a:r>
              <a:rPr lang="en-US" sz="1400" dirty="0" smtClean="0"/>
              <a:t>?</a:t>
            </a:r>
            <a:endParaRPr lang="en-US" sz="1400" dirty="0"/>
          </a:p>
        </p:txBody>
      </p:sp>
      <p:sp>
        <p:nvSpPr>
          <p:cNvPr id="5" name="TextBox 11"/>
          <p:cNvSpPr txBox="1"/>
          <p:nvPr/>
        </p:nvSpPr>
        <p:spPr>
          <a:xfrm>
            <a:off x="2013823" y="1648963"/>
            <a:ext cx="3063339" cy="246221"/>
          </a:xfrm>
          <a:prstGeom prst="rect">
            <a:avLst/>
          </a:prstGeom>
          <a:noFill/>
        </p:spPr>
        <p:txBody>
          <a:bodyPr wrap="none" lIns="0" tIns="0" rIns="0" bIns="0" rtlCol="0">
            <a:spAutoFit/>
          </a:bodyPr>
          <a:lstStyle/>
          <a:p>
            <a:r>
              <a:rPr lang="en-US" sz="1600" dirty="0"/>
              <a:t>80% </a:t>
            </a:r>
            <a:r>
              <a:rPr lang="en-US" sz="1600" dirty="0" err="1" smtClean="0"/>
              <a:t>exactamente</a:t>
            </a:r>
            <a:r>
              <a:rPr lang="en-US" sz="1600" dirty="0" smtClean="0"/>
              <a:t> el </a:t>
            </a:r>
            <a:r>
              <a:rPr lang="en-US" sz="1600" dirty="0" err="1" smtClean="0"/>
              <a:t>mismo</a:t>
            </a:r>
            <a:r>
              <a:rPr lang="en-US" sz="1600" dirty="0" smtClean="0"/>
              <a:t> XAML</a:t>
            </a:r>
            <a:endParaRPr lang="en-US" sz="1600" dirty="0"/>
          </a:p>
        </p:txBody>
      </p:sp>
      <p:sp>
        <p:nvSpPr>
          <p:cNvPr id="6" name="TextBox 12"/>
          <p:cNvSpPr txBox="1"/>
          <p:nvPr/>
        </p:nvSpPr>
        <p:spPr>
          <a:xfrm>
            <a:off x="7184274" y="1666632"/>
            <a:ext cx="1106072" cy="246221"/>
          </a:xfrm>
          <a:prstGeom prst="rect">
            <a:avLst/>
          </a:prstGeom>
          <a:noFill/>
        </p:spPr>
        <p:txBody>
          <a:bodyPr wrap="none" lIns="0" tIns="0" rIns="0" bIns="0" rtlCol="0">
            <a:spAutoFit/>
          </a:bodyPr>
          <a:lstStyle/>
          <a:p>
            <a:r>
              <a:rPr lang="en-US" sz="1600" dirty="0"/>
              <a:t>20% custom</a:t>
            </a:r>
          </a:p>
        </p:txBody>
      </p:sp>
      <p:sp>
        <p:nvSpPr>
          <p:cNvPr id="7" name="Rectangle 13"/>
          <p:cNvSpPr/>
          <p:nvPr/>
        </p:nvSpPr>
        <p:spPr>
          <a:xfrm>
            <a:off x="457785" y="2419233"/>
            <a:ext cx="3315070" cy="2225953"/>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algn="ctr"/>
            <a:endParaRPr lang="en-US" dirty="0" err="1">
              <a:solidFill>
                <a:schemeClr val="tx2"/>
              </a:solidFill>
            </a:endParaRPr>
          </a:p>
        </p:txBody>
      </p:sp>
      <p:sp>
        <p:nvSpPr>
          <p:cNvPr id="8" name="Rectangle 14"/>
          <p:cNvSpPr/>
          <p:nvPr/>
        </p:nvSpPr>
        <p:spPr>
          <a:xfrm>
            <a:off x="3936604" y="2419233"/>
            <a:ext cx="1952219" cy="2225953"/>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algn="ctr"/>
            <a:endParaRPr lang="en-US" dirty="0" err="1">
              <a:solidFill>
                <a:schemeClr val="tx2"/>
              </a:solidFill>
            </a:endParaRPr>
          </a:p>
        </p:txBody>
      </p:sp>
      <p:sp>
        <p:nvSpPr>
          <p:cNvPr id="9" name="Rectangle 15"/>
          <p:cNvSpPr/>
          <p:nvPr/>
        </p:nvSpPr>
        <p:spPr>
          <a:xfrm>
            <a:off x="6052571" y="2419231"/>
            <a:ext cx="2633644" cy="2225954"/>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algn="ctr"/>
            <a:endParaRPr lang="en-US" dirty="0" err="1">
              <a:solidFill>
                <a:schemeClr val="tx2"/>
              </a:solidFill>
            </a:endParaRPr>
          </a:p>
        </p:txBody>
      </p:sp>
      <p:sp>
        <p:nvSpPr>
          <p:cNvPr id="10" name="TextBox 16"/>
          <p:cNvSpPr txBox="1"/>
          <p:nvPr/>
        </p:nvSpPr>
        <p:spPr>
          <a:xfrm>
            <a:off x="568320" y="2466377"/>
            <a:ext cx="705321" cy="415498"/>
          </a:xfrm>
          <a:prstGeom prst="rect">
            <a:avLst/>
          </a:prstGeom>
          <a:noFill/>
        </p:spPr>
        <p:txBody>
          <a:bodyPr wrap="none" lIns="0" tIns="0" rIns="0" bIns="0" rtlCol="0">
            <a:spAutoFit/>
          </a:bodyPr>
          <a:lstStyle/>
          <a:p>
            <a:r>
              <a:rPr lang="en-US" sz="1350" dirty="0"/>
              <a:t>Common</a:t>
            </a:r>
          </a:p>
          <a:p>
            <a:endParaRPr lang="en-US" sz="1350" dirty="0"/>
          </a:p>
        </p:txBody>
      </p:sp>
      <p:sp>
        <p:nvSpPr>
          <p:cNvPr id="11" name="TextBox 18"/>
          <p:cNvSpPr txBox="1"/>
          <p:nvPr/>
        </p:nvSpPr>
        <p:spPr>
          <a:xfrm>
            <a:off x="6114832" y="2466378"/>
            <a:ext cx="727059" cy="415498"/>
          </a:xfrm>
          <a:prstGeom prst="rect">
            <a:avLst/>
          </a:prstGeom>
          <a:noFill/>
        </p:spPr>
        <p:txBody>
          <a:bodyPr wrap="none" lIns="0" tIns="0" rIns="0" bIns="0" rtlCol="0">
            <a:spAutoFit/>
          </a:bodyPr>
          <a:lstStyle/>
          <a:p>
            <a:r>
              <a:rPr lang="en-US" sz="1350" dirty="0"/>
              <a:t>Signature</a:t>
            </a:r>
          </a:p>
          <a:p>
            <a:endParaRPr lang="en-US" sz="1350" dirty="0"/>
          </a:p>
        </p:txBody>
      </p:sp>
      <p:cxnSp>
        <p:nvCxnSpPr>
          <p:cNvPr id="12" name="Straight Connector 23"/>
          <p:cNvCxnSpPr/>
          <p:nvPr/>
        </p:nvCxnSpPr>
        <p:spPr>
          <a:xfrm>
            <a:off x="457784" y="1972269"/>
            <a:ext cx="626343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25"/>
          <p:cNvCxnSpPr/>
          <p:nvPr/>
        </p:nvCxnSpPr>
        <p:spPr>
          <a:xfrm>
            <a:off x="457784" y="1890395"/>
            <a:ext cx="0" cy="1637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26"/>
          <p:cNvCxnSpPr/>
          <p:nvPr/>
        </p:nvCxnSpPr>
        <p:spPr>
          <a:xfrm>
            <a:off x="6730315" y="1890395"/>
            <a:ext cx="0" cy="1637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27"/>
          <p:cNvCxnSpPr/>
          <p:nvPr/>
        </p:nvCxnSpPr>
        <p:spPr>
          <a:xfrm>
            <a:off x="6806381" y="1972269"/>
            <a:ext cx="186444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28"/>
          <p:cNvCxnSpPr/>
          <p:nvPr/>
        </p:nvCxnSpPr>
        <p:spPr>
          <a:xfrm>
            <a:off x="6806381" y="1890395"/>
            <a:ext cx="0" cy="1637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29"/>
          <p:cNvCxnSpPr/>
          <p:nvPr/>
        </p:nvCxnSpPr>
        <p:spPr>
          <a:xfrm>
            <a:off x="8670822" y="1890395"/>
            <a:ext cx="0" cy="1637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45"/>
          <p:cNvSpPr txBox="1"/>
          <p:nvPr/>
        </p:nvSpPr>
        <p:spPr>
          <a:xfrm>
            <a:off x="4080126" y="2465862"/>
            <a:ext cx="793487" cy="2348335"/>
          </a:xfrm>
          <a:prstGeom prst="rect">
            <a:avLst/>
          </a:prstGeom>
          <a:noFill/>
        </p:spPr>
        <p:txBody>
          <a:bodyPr wrap="none" lIns="0" tIns="0" rIns="0" bIns="0" rtlCol="0">
            <a:spAutoFit/>
          </a:bodyPr>
          <a:lstStyle/>
          <a:p>
            <a:r>
              <a:rPr lang="en-US" sz="1350" dirty="0"/>
              <a:t>Optimized</a:t>
            </a:r>
          </a:p>
          <a:p>
            <a:pPr>
              <a:lnSpc>
                <a:spcPct val="120000"/>
              </a:lnSpc>
            </a:pPr>
            <a:endParaRPr lang="en-US" sz="882" dirty="0"/>
          </a:p>
          <a:p>
            <a:pPr>
              <a:lnSpc>
                <a:spcPct val="120000"/>
              </a:lnSpc>
            </a:pPr>
            <a:r>
              <a:rPr lang="en-US" sz="882" dirty="0" err="1"/>
              <a:t>DatePicker</a:t>
            </a:r>
            <a:endParaRPr lang="en-US" sz="882" dirty="0"/>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endParaRPr lang="en-US" sz="1050" dirty="0">
              <a:solidFill>
                <a:schemeClr val="bg1">
                  <a:lumMod val="50000"/>
                </a:schemeClr>
              </a:solidFill>
            </a:endParaRPr>
          </a:p>
          <a:p>
            <a:pPr>
              <a:lnSpc>
                <a:spcPct val="120000"/>
              </a:lnSpc>
            </a:pPr>
            <a:r>
              <a:rPr lang="en-US" sz="882" dirty="0" err="1"/>
              <a:t>TimePicker</a:t>
            </a:r>
            <a:endParaRPr lang="en-US" sz="882" dirty="0"/>
          </a:p>
          <a:p>
            <a:pPr>
              <a:lnSpc>
                <a:spcPct val="120000"/>
              </a:lnSpc>
            </a:pPr>
            <a:r>
              <a:rPr lang="en-US" sz="882" dirty="0" err="1"/>
              <a:t>CommandBar</a:t>
            </a:r>
            <a:endParaRPr lang="en-US" sz="882" dirty="0"/>
          </a:p>
          <a:p>
            <a:pPr>
              <a:lnSpc>
                <a:spcPct val="120000"/>
              </a:lnSpc>
            </a:pPr>
            <a:r>
              <a:rPr lang="en-US" sz="882" dirty="0" err="1"/>
              <a:t>AppBar</a:t>
            </a:r>
            <a:endParaRPr lang="en-US" sz="882" dirty="0"/>
          </a:p>
          <a:p>
            <a:pPr>
              <a:lnSpc>
                <a:spcPct val="120000"/>
              </a:lnSpc>
            </a:pPr>
            <a:endParaRPr lang="en-US" sz="882" dirty="0"/>
          </a:p>
        </p:txBody>
      </p:sp>
      <p:sp>
        <p:nvSpPr>
          <p:cNvPr id="19" name="TextBox 20"/>
          <p:cNvSpPr txBox="1"/>
          <p:nvPr/>
        </p:nvSpPr>
        <p:spPr>
          <a:xfrm>
            <a:off x="1542983" y="2466378"/>
            <a:ext cx="65" cy="623248"/>
          </a:xfrm>
          <a:prstGeom prst="rect">
            <a:avLst/>
          </a:prstGeom>
          <a:noFill/>
        </p:spPr>
        <p:txBody>
          <a:bodyPr wrap="none" lIns="0" tIns="0" rIns="0" bIns="0" rtlCol="0">
            <a:spAutoFit/>
          </a:bodyPr>
          <a:lstStyle/>
          <a:p>
            <a:endParaRPr lang="en-US" sz="1350" dirty="0"/>
          </a:p>
          <a:p>
            <a:endParaRPr lang="en-US" sz="1350" dirty="0"/>
          </a:p>
          <a:p>
            <a:endParaRPr lang="en-US" sz="1350" dirty="0"/>
          </a:p>
        </p:txBody>
      </p:sp>
      <p:sp>
        <p:nvSpPr>
          <p:cNvPr id="20" name="TextBox 39"/>
          <p:cNvSpPr txBox="1"/>
          <p:nvPr/>
        </p:nvSpPr>
        <p:spPr>
          <a:xfrm>
            <a:off x="515968" y="2687622"/>
            <a:ext cx="474496" cy="363818"/>
          </a:xfrm>
          <a:prstGeom prst="rect">
            <a:avLst/>
          </a:prstGeom>
          <a:noFill/>
        </p:spPr>
        <p:txBody>
          <a:bodyPr wrap="square" rtlCol="0">
            <a:spAutoFit/>
          </a:bodyPr>
          <a:lstStyle/>
          <a:p>
            <a:r>
              <a:rPr lang="en-US" sz="882" dirty="0"/>
              <a:t>Button</a:t>
            </a:r>
          </a:p>
        </p:txBody>
      </p:sp>
      <p:pic>
        <p:nvPicPr>
          <p:cNvPr id="2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70" y="3503524"/>
            <a:ext cx="731923" cy="213181"/>
          </a:xfrm>
          <a:prstGeom prst="rect">
            <a:avLst/>
          </a:prstGeom>
        </p:spPr>
      </p:pic>
      <p:sp>
        <p:nvSpPr>
          <p:cNvPr id="22" name="TextBox 41"/>
          <p:cNvSpPr txBox="1"/>
          <p:nvPr/>
        </p:nvSpPr>
        <p:spPr>
          <a:xfrm>
            <a:off x="515968" y="3298509"/>
            <a:ext cx="643164" cy="363818"/>
          </a:xfrm>
          <a:prstGeom prst="rect">
            <a:avLst/>
          </a:prstGeom>
          <a:noFill/>
        </p:spPr>
        <p:txBody>
          <a:bodyPr wrap="square" rtlCol="0">
            <a:spAutoFit/>
          </a:bodyPr>
          <a:lstStyle/>
          <a:p>
            <a:r>
              <a:rPr lang="en-US" sz="882" dirty="0" err="1"/>
              <a:t>CheckBox</a:t>
            </a:r>
            <a:endParaRPr lang="en-US" sz="882" dirty="0"/>
          </a:p>
        </p:txBody>
      </p:sp>
      <p:pic>
        <p:nvPicPr>
          <p:cNvPr id="2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 y="2866444"/>
            <a:ext cx="643054" cy="276662"/>
          </a:xfrm>
          <a:prstGeom prst="rect">
            <a:avLst/>
          </a:prstGeom>
        </p:spPr>
      </p:pic>
      <p:sp>
        <p:nvSpPr>
          <p:cNvPr id="24" name="TextBox 43"/>
          <p:cNvSpPr txBox="1"/>
          <p:nvPr/>
        </p:nvSpPr>
        <p:spPr>
          <a:xfrm>
            <a:off x="515969" y="3944709"/>
            <a:ext cx="887903" cy="228076"/>
          </a:xfrm>
          <a:prstGeom prst="rect">
            <a:avLst/>
          </a:prstGeom>
          <a:noFill/>
        </p:spPr>
        <p:txBody>
          <a:bodyPr wrap="square" rtlCol="0">
            <a:spAutoFit/>
          </a:bodyPr>
          <a:lstStyle/>
          <a:p>
            <a:r>
              <a:rPr lang="en-US" sz="882" dirty="0" err="1"/>
              <a:t>RadioButton</a:t>
            </a:r>
            <a:endParaRPr lang="en-US" sz="882" dirty="0"/>
          </a:p>
        </p:txBody>
      </p:sp>
      <p:pic>
        <p:nvPicPr>
          <p:cNvPr id="2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69" y="4150150"/>
            <a:ext cx="643053" cy="193540"/>
          </a:xfrm>
          <a:prstGeom prst="rect">
            <a:avLst/>
          </a:prstGeom>
        </p:spPr>
      </p:pic>
      <p:sp>
        <p:nvSpPr>
          <p:cNvPr id="26" name="TextBox 46"/>
          <p:cNvSpPr txBox="1"/>
          <p:nvPr/>
        </p:nvSpPr>
        <p:spPr>
          <a:xfrm>
            <a:off x="1591775" y="3944709"/>
            <a:ext cx="853929" cy="228076"/>
          </a:xfrm>
          <a:prstGeom prst="rect">
            <a:avLst/>
          </a:prstGeom>
          <a:noFill/>
        </p:spPr>
        <p:txBody>
          <a:bodyPr wrap="square" rtlCol="0">
            <a:spAutoFit/>
          </a:bodyPr>
          <a:lstStyle/>
          <a:p>
            <a:r>
              <a:rPr lang="en-US" sz="882" dirty="0" err="1"/>
              <a:t>ProgressBar</a:t>
            </a:r>
            <a:endParaRPr lang="en-US" sz="882" dirty="0"/>
          </a:p>
        </p:txBody>
      </p:sp>
      <p:pic>
        <p:nvPicPr>
          <p:cNvPr id="27"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7668" y="4148375"/>
            <a:ext cx="1607432" cy="276330"/>
          </a:xfrm>
          <a:prstGeom prst="rect">
            <a:avLst/>
          </a:prstGeom>
        </p:spPr>
      </p:pic>
      <p:sp>
        <p:nvSpPr>
          <p:cNvPr id="28" name="TextBox 48"/>
          <p:cNvSpPr txBox="1"/>
          <p:nvPr/>
        </p:nvSpPr>
        <p:spPr>
          <a:xfrm>
            <a:off x="1591776" y="3307005"/>
            <a:ext cx="762191" cy="228076"/>
          </a:xfrm>
          <a:prstGeom prst="rect">
            <a:avLst/>
          </a:prstGeom>
          <a:noFill/>
        </p:spPr>
        <p:txBody>
          <a:bodyPr wrap="square" rtlCol="0">
            <a:spAutoFit/>
          </a:bodyPr>
          <a:lstStyle/>
          <a:p>
            <a:r>
              <a:rPr lang="en-US" sz="882" dirty="0"/>
              <a:t>Slider</a:t>
            </a:r>
          </a:p>
        </p:txBody>
      </p:sp>
      <p:pic>
        <p:nvPicPr>
          <p:cNvPr id="29"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668" y="3502174"/>
            <a:ext cx="1607432" cy="276330"/>
          </a:xfrm>
          <a:prstGeom prst="rect">
            <a:avLst/>
          </a:prstGeom>
        </p:spPr>
      </p:pic>
      <p:sp>
        <p:nvSpPr>
          <p:cNvPr id="30" name="TextBox 50"/>
          <p:cNvSpPr txBox="1"/>
          <p:nvPr/>
        </p:nvSpPr>
        <p:spPr>
          <a:xfrm>
            <a:off x="1591775" y="2662778"/>
            <a:ext cx="979988" cy="228076"/>
          </a:xfrm>
          <a:prstGeom prst="rect">
            <a:avLst/>
          </a:prstGeom>
          <a:noFill/>
        </p:spPr>
        <p:txBody>
          <a:bodyPr wrap="square" rtlCol="0">
            <a:spAutoFit/>
          </a:bodyPr>
          <a:lstStyle/>
          <a:p>
            <a:r>
              <a:rPr lang="en-US" sz="882" dirty="0"/>
              <a:t>ToggleSwitch</a:t>
            </a:r>
          </a:p>
        </p:txBody>
      </p:sp>
      <p:pic>
        <p:nvPicPr>
          <p:cNvPr id="31"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1042" y="2866444"/>
            <a:ext cx="1614057" cy="276662"/>
          </a:xfrm>
          <a:prstGeom prst="rect">
            <a:avLst/>
          </a:prstGeom>
        </p:spPr>
      </p:pic>
      <p:pic>
        <p:nvPicPr>
          <p:cNvPr id="32" name="Picture 52"/>
          <p:cNvPicPr/>
          <p:nvPr/>
        </p:nvPicPr>
        <p:blipFill>
          <a:blip r:embed="rId8">
            <a:extLst>
              <a:ext uri="{28A0092B-C50C-407E-A947-70E740481C1C}">
                <a14:useLocalDpi xmlns:a14="http://schemas.microsoft.com/office/drawing/2010/main" val="0"/>
              </a:ext>
            </a:extLst>
          </a:blip>
          <a:stretch>
            <a:fillRect/>
          </a:stretch>
        </p:blipFill>
        <p:spPr>
          <a:xfrm>
            <a:off x="4066905" y="3019962"/>
            <a:ext cx="932352" cy="1127237"/>
          </a:xfrm>
          <a:prstGeom prst="rect">
            <a:avLst/>
          </a:prstGeom>
        </p:spPr>
      </p:pic>
      <p:pic>
        <p:nvPicPr>
          <p:cNvPr id="33"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1517" y="3019962"/>
            <a:ext cx="680367" cy="1127237"/>
          </a:xfrm>
          <a:prstGeom prst="rect">
            <a:avLst/>
          </a:prstGeom>
        </p:spPr>
      </p:pic>
      <p:pic>
        <p:nvPicPr>
          <p:cNvPr id="34"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5261" y="2534304"/>
            <a:ext cx="1368301" cy="1996764"/>
          </a:xfrm>
          <a:prstGeom prst="rect">
            <a:avLst/>
          </a:prstGeom>
        </p:spPr>
      </p:pic>
      <p:sp>
        <p:nvSpPr>
          <p:cNvPr id="35" name="Rectangle 6"/>
          <p:cNvSpPr/>
          <p:nvPr/>
        </p:nvSpPr>
        <p:spPr>
          <a:xfrm>
            <a:off x="6079526" y="2777957"/>
            <a:ext cx="1068781" cy="743793"/>
          </a:xfrm>
          <a:prstGeom prst="rect">
            <a:avLst/>
          </a:prstGeom>
        </p:spPr>
        <p:txBody>
          <a:bodyPr wrap="square">
            <a:spAutoFit/>
          </a:bodyPr>
          <a:lstStyle/>
          <a:p>
            <a:pPr>
              <a:lnSpc>
                <a:spcPct val="120000"/>
              </a:lnSpc>
            </a:pPr>
            <a:r>
              <a:rPr lang="en-US" sz="882" dirty="0"/>
              <a:t>Hub</a:t>
            </a:r>
          </a:p>
          <a:p>
            <a:pPr>
              <a:lnSpc>
                <a:spcPct val="120000"/>
              </a:lnSpc>
            </a:pPr>
            <a:r>
              <a:rPr lang="en-US" sz="882" dirty="0"/>
              <a:t>Pivot</a:t>
            </a:r>
          </a:p>
          <a:p>
            <a:pPr>
              <a:lnSpc>
                <a:spcPct val="120000"/>
              </a:lnSpc>
            </a:pPr>
            <a:r>
              <a:rPr lang="en-US" sz="882" dirty="0" err="1"/>
              <a:t>ListView</a:t>
            </a:r>
            <a:endParaRPr lang="en-US" sz="882" dirty="0"/>
          </a:p>
          <a:p>
            <a:pPr>
              <a:lnSpc>
                <a:spcPct val="120000"/>
              </a:lnSpc>
            </a:pPr>
            <a:r>
              <a:rPr lang="en-US" sz="882" dirty="0" err="1"/>
              <a:t>GridView</a:t>
            </a:r>
            <a:endParaRPr lang="en-US" sz="882" dirty="0"/>
          </a:p>
        </p:txBody>
      </p:sp>
    </p:spTree>
    <p:extLst>
      <p:ext uri="{BB962C8B-B14F-4D97-AF65-F5344CB8AC3E}">
        <p14:creationId xmlns:p14="http://schemas.microsoft.com/office/powerpoint/2010/main" val="152378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8" grpId="0"/>
      <p:bldP spid="19" grpId="0"/>
      <p:bldP spid="20" grpId="0"/>
      <p:bldP spid="22" grpId="0"/>
      <p:bldP spid="24" grpId="0"/>
      <p:bldP spid="26" grpId="0"/>
      <p:bldP spid="28" grpId="0"/>
      <p:bldP spid="30"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401955"/>
            <a:ext cx="8229600" cy="360548"/>
          </a:xfrm>
          <a:prstGeom prst="rect">
            <a:avLst/>
          </a:prstGeom>
        </p:spPr>
        <p:txBody>
          <a:bodyPr wrap="square" anchor="t" anchorCtr="0">
            <a:normAutofit fontScale="850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CONTROLES ADAPTADOS A LA </a:t>
            </a:r>
            <a:r>
              <a:rPr lang="en-US" dirty="0" smtClean="0">
                <a:solidFill>
                  <a:srgbClr val="FF0000"/>
                </a:solidFill>
              </a:rPr>
              <a:t>PLATAFORMA</a:t>
            </a:r>
            <a:endParaRPr lang="en-US" dirty="0">
              <a:solidFill>
                <a:srgbClr val="FF0000"/>
              </a:solidFill>
            </a:endParaRPr>
          </a:p>
        </p:txBody>
      </p:sp>
      <p:sp>
        <p:nvSpPr>
          <p:cNvPr id="3" name="TextBox 6"/>
          <p:cNvSpPr txBox="1"/>
          <p:nvPr/>
        </p:nvSpPr>
        <p:spPr>
          <a:xfrm>
            <a:off x="908827" y="1256758"/>
            <a:ext cx="1957587" cy="300082"/>
          </a:xfrm>
          <a:prstGeom prst="rect">
            <a:avLst/>
          </a:prstGeom>
          <a:noFill/>
        </p:spPr>
        <p:txBody>
          <a:bodyPr wrap="none" rtlCol="0">
            <a:spAutoFit/>
          </a:bodyPr>
          <a:lstStyle/>
          <a:p>
            <a:r>
              <a:rPr lang="en-US" sz="1350" dirty="0" smtClean="0"/>
              <a:t>En Windows </a:t>
            </a:r>
            <a:r>
              <a:rPr lang="en-US" sz="1350" dirty="0"/>
              <a:t>Phone 8.1</a:t>
            </a:r>
          </a:p>
        </p:txBody>
      </p:sp>
      <p:sp>
        <p:nvSpPr>
          <p:cNvPr id="4" name="TextBox 7"/>
          <p:cNvSpPr txBox="1"/>
          <p:nvPr/>
        </p:nvSpPr>
        <p:spPr>
          <a:xfrm>
            <a:off x="5006806" y="1256758"/>
            <a:ext cx="1701107" cy="300082"/>
          </a:xfrm>
          <a:prstGeom prst="rect">
            <a:avLst/>
          </a:prstGeom>
          <a:noFill/>
        </p:spPr>
        <p:txBody>
          <a:bodyPr wrap="none" rtlCol="0">
            <a:spAutoFit/>
          </a:bodyPr>
          <a:lstStyle/>
          <a:p>
            <a:r>
              <a:rPr lang="en-US" sz="1350" dirty="0"/>
              <a:t>… </a:t>
            </a:r>
            <a:r>
              <a:rPr lang="en-US" sz="1350" dirty="0" smtClean="0"/>
              <a:t>y en Windows </a:t>
            </a:r>
            <a:r>
              <a:rPr lang="en-US" sz="1350" dirty="0"/>
              <a:t>8.1</a:t>
            </a: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513" y="1678054"/>
            <a:ext cx="1149493" cy="2240677"/>
          </a:xfrm>
          <a:prstGeom prst="rect">
            <a:avLst/>
          </a:prstGeom>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222" y="1565807"/>
            <a:ext cx="3991226" cy="246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052" y="1827394"/>
            <a:ext cx="1026173" cy="170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6244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Compartiendo</a:t>
            </a:r>
            <a:r>
              <a:rPr lang="en-US" i="1" dirty="0" smtClean="0">
                <a:latin typeface="Exo" pitchFamily="50" charset="0"/>
              </a:rPr>
              <a:t> XAML</a:t>
            </a:r>
            <a:endParaRPr lang="en-US" b="1" i="1" dirty="0">
              <a:latin typeface="Exo" pitchFamily="50"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52550"/>
            <a:ext cx="1371791" cy="1371791"/>
          </a:xfrm>
          <a:prstGeom prst="rect">
            <a:avLst/>
          </a:prstGeom>
        </p:spPr>
      </p:pic>
    </p:spTree>
    <p:extLst>
      <p:ext uri="{BB962C8B-B14F-4D97-AF65-F5344CB8AC3E}">
        <p14:creationId xmlns:p14="http://schemas.microsoft.com/office/powerpoint/2010/main" val="28457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401955"/>
            <a:ext cx="8229600" cy="360548"/>
          </a:xfrm>
          <a:prstGeom prst="rect">
            <a:avLst/>
          </a:prstGeom>
        </p:spPr>
        <p:txBody>
          <a:bodyPr wrap="square" anchor="t" anchorCtr="0">
            <a:normAutofit fontScale="850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PROCESO DE </a:t>
            </a:r>
            <a:r>
              <a:rPr lang="en-US" dirty="0" smtClean="0">
                <a:solidFill>
                  <a:srgbClr val="FF0000"/>
                </a:solidFill>
              </a:rPr>
              <a:t>PUBLICACIÓN</a:t>
            </a:r>
            <a:endParaRPr lang="en-US" dirty="0">
              <a:solidFill>
                <a:srgbClr val="FF0000"/>
              </a:solidFill>
            </a:endParaRPr>
          </a:p>
        </p:txBody>
      </p:sp>
      <p:sp>
        <p:nvSpPr>
          <p:cNvPr id="9" name="Text Placeholder 5"/>
          <p:cNvSpPr>
            <a:spLocks noGrp="1"/>
          </p:cNvSpPr>
          <p:nvPr>
            <p:ph type="body" sz="quarter" idx="4294967295"/>
          </p:nvPr>
        </p:nvSpPr>
        <p:spPr>
          <a:xfrm>
            <a:off x="251520" y="1203597"/>
            <a:ext cx="3168352" cy="3210747"/>
          </a:xfrm>
          <a:prstGeom prst="rect">
            <a:avLst/>
          </a:prstGeom>
        </p:spPr>
        <p:txBody>
          <a:bodyPr>
            <a:noAutofit/>
          </a:bodyPr>
          <a:lstStyle/>
          <a:p>
            <a:pPr>
              <a:tabLst>
                <a:tab pos="804863" algn="l"/>
              </a:tabLst>
            </a:pPr>
            <a:r>
              <a:rPr lang="en-US" sz="2400" dirty="0" err="1" smtClean="0">
                <a:solidFill>
                  <a:schemeClr val="tx1">
                    <a:lumMod val="50000"/>
                  </a:schemeClr>
                </a:solidFill>
              </a:rPr>
              <a:t>Proceso</a:t>
            </a:r>
            <a:r>
              <a:rPr lang="en-US" sz="2400" dirty="0" smtClean="0">
                <a:solidFill>
                  <a:schemeClr val="tx1">
                    <a:lumMod val="50000"/>
                  </a:schemeClr>
                </a:solidFill>
              </a:rPr>
              <a:t> de</a:t>
            </a:r>
          </a:p>
          <a:p>
            <a:pPr>
              <a:tabLst>
                <a:tab pos="804863" algn="l"/>
              </a:tabLst>
            </a:pPr>
            <a:r>
              <a:rPr lang="en-US" sz="2400" dirty="0" err="1" smtClean="0">
                <a:solidFill>
                  <a:schemeClr val="tx1">
                    <a:lumMod val="50000"/>
                  </a:schemeClr>
                </a:solidFill>
              </a:rPr>
              <a:t>publicación</a:t>
            </a:r>
            <a:endParaRPr lang="en-US" sz="2400" dirty="0" smtClean="0">
              <a:solidFill>
                <a:schemeClr val="tx1">
                  <a:lumMod val="50000"/>
                </a:schemeClr>
              </a:solidFill>
            </a:endParaRPr>
          </a:p>
          <a:p>
            <a:pPr lvl="1">
              <a:tabLst>
                <a:tab pos="804863" algn="l"/>
              </a:tabLst>
            </a:pPr>
            <a:r>
              <a:rPr lang="en-US" sz="2000" dirty="0" err="1" smtClean="0"/>
              <a:t>Consta</a:t>
            </a:r>
            <a:r>
              <a:rPr lang="en-US" sz="2000" dirty="0" smtClean="0"/>
              <a:t> de </a:t>
            </a:r>
            <a:r>
              <a:rPr lang="en-US" sz="2000" dirty="0" err="1" smtClean="0"/>
              <a:t>tres</a:t>
            </a:r>
            <a:r>
              <a:rPr lang="en-US" sz="2000" dirty="0" smtClean="0"/>
              <a:t> </a:t>
            </a:r>
            <a:r>
              <a:rPr lang="en-US" sz="2000" dirty="0" err="1" smtClean="0"/>
              <a:t>partes</a:t>
            </a:r>
            <a:r>
              <a:rPr lang="en-US" sz="2000" dirty="0" smtClean="0"/>
              <a:t> </a:t>
            </a:r>
            <a:r>
              <a:rPr lang="en-US" sz="2000" dirty="0" err="1" smtClean="0"/>
              <a:t>claramente</a:t>
            </a:r>
            <a:r>
              <a:rPr lang="en-US" sz="2000" dirty="0" smtClean="0"/>
              <a:t> </a:t>
            </a:r>
            <a:r>
              <a:rPr lang="en-US" sz="2000" dirty="0" err="1" smtClean="0"/>
              <a:t>diferenciadas</a:t>
            </a:r>
            <a:r>
              <a:rPr lang="en-US" sz="2000" dirty="0" smtClean="0"/>
              <a:t>:</a:t>
            </a:r>
          </a:p>
          <a:p>
            <a:pPr marL="685800" lvl="2" indent="-285750">
              <a:buFont typeface="Arial"/>
              <a:buChar char="•"/>
              <a:tabLst>
                <a:tab pos="804863" algn="l"/>
              </a:tabLst>
            </a:pPr>
            <a:r>
              <a:rPr lang="en-US" sz="1600" dirty="0" smtClean="0"/>
              <a:t>Desarrollo.</a:t>
            </a:r>
          </a:p>
          <a:p>
            <a:pPr marL="685800" lvl="2" indent="-285750">
              <a:buFont typeface="Arial"/>
              <a:buChar char="•"/>
              <a:tabLst>
                <a:tab pos="804863" algn="l"/>
              </a:tabLst>
            </a:pPr>
            <a:r>
              <a:rPr lang="en-US" sz="1600" dirty="0" err="1" smtClean="0"/>
              <a:t>Envio</a:t>
            </a:r>
            <a:r>
              <a:rPr lang="en-US" sz="1600" dirty="0" smtClean="0"/>
              <a:t>.</a:t>
            </a:r>
          </a:p>
          <a:p>
            <a:pPr marL="685800" lvl="2" indent="-285750">
              <a:buFont typeface="Arial"/>
              <a:buChar char="•"/>
              <a:tabLst>
                <a:tab pos="804863" algn="l"/>
              </a:tabLst>
            </a:pPr>
            <a:r>
              <a:rPr lang="en-US" sz="1600" dirty="0" smtClean="0"/>
              <a:t>Store.</a:t>
            </a:r>
            <a:endParaRPr lang="ru-RU" sz="1600" dirty="0"/>
          </a:p>
        </p:txBody>
      </p:sp>
      <p:graphicFrame>
        <p:nvGraphicFramePr>
          <p:cNvPr id="10" name="Diagram 4"/>
          <p:cNvGraphicFramePr/>
          <p:nvPr>
            <p:extLst>
              <p:ext uri="{D42A27DB-BD31-4B8C-83A1-F6EECF244321}">
                <p14:modId xmlns:p14="http://schemas.microsoft.com/office/powerpoint/2010/main" val="326535922"/>
              </p:ext>
            </p:extLst>
          </p:nvPr>
        </p:nvGraphicFramePr>
        <p:xfrm>
          <a:off x="3635896" y="1707654"/>
          <a:ext cx="5112568" cy="201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0049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401955"/>
            <a:ext cx="8229600" cy="360548"/>
          </a:xfrm>
          <a:prstGeom prst="rect">
            <a:avLst/>
          </a:prstGeom>
        </p:spPr>
        <p:txBody>
          <a:bodyPr wrap="square" anchor="t" anchorCtr="0">
            <a:normAutofit fontScale="850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EL PROCESO DE </a:t>
            </a:r>
            <a:r>
              <a:rPr lang="en-US" dirty="0" smtClean="0">
                <a:solidFill>
                  <a:srgbClr val="FF0000"/>
                </a:solidFill>
              </a:rPr>
              <a:t>VALIDACIÓN</a:t>
            </a:r>
            <a:endParaRPr lang="en-US" dirty="0">
              <a:solidFill>
                <a:srgbClr val="FF0000"/>
              </a:solidFill>
            </a:endParaRPr>
          </a:p>
        </p:txBody>
      </p:sp>
      <p:sp>
        <p:nvSpPr>
          <p:cNvPr id="3" name="Text Placeholder 4"/>
          <p:cNvSpPr>
            <a:spLocks noGrp="1"/>
          </p:cNvSpPr>
          <p:nvPr>
            <p:ph type="body" sz="quarter" idx="4294967295"/>
          </p:nvPr>
        </p:nvSpPr>
        <p:spPr>
          <a:xfrm>
            <a:off x="228600" y="895350"/>
            <a:ext cx="8595896" cy="3733800"/>
          </a:xfrm>
          <a:prstGeom prst="rect">
            <a:avLst/>
          </a:prstGeom>
        </p:spPr>
        <p:txBody>
          <a:bodyPr tIns="0" numCol="2" spcCol="540000">
            <a:noAutofit/>
          </a:bodyPr>
          <a:lstStyle/>
          <a:p>
            <a:pPr marL="285750" lvl="1" indent="-285750">
              <a:buFont typeface="Arial"/>
              <a:buChar char="•"/>
            </a:pPr>
            <a:r>
              <a:rPr lang="es-ES" sz="2000" dirty="0" smtClean="0"/>
              <a:t>El proceso de validación de la aplicación suele tardar entre horas y 1-2 días hábiles tras el envío.</a:t>
            </a:r>
          </a:p>
          <a:p>
            <a:pPr marL="285750" lvl="1" indent="-285750">
              <a:buFont typeface="Arial"/>
              <a:buChar char="•"/>
            </a:pPr>
            <a:r>
              <a:rPr lang="es-ES" sz="2000" dirty="0" smtClean="0"/>
              <a:t>Los puntos a tener en cuenta para aprobar el proceso de certificación son variados. Van desde temas de apariencia, comportamiento, uso de recursos, etc.</a:t>
            </a:r>
          </a:p>
          <a:p>
            <a:pPr marL="285750" lvl="1" indent="-285750">
              <a:buFont typeface="Arial"/>
              <a:buChar char="•"/>
            </a:pPr>
            <a:r>
              <a:rPr lang="es-ES" sz="2000" dirty="0" smtClean="0"/>
              <a:t>Si la aplicación es rechazada, el desarrollador recibe un correo con un completo informe indicando las razones del rechazo.</a:t>
            </a:r>
          </a:p>
          <a:p>
            <a:pPr marL="285750" lvl="1" indent="-285750">
              <a:buFont typeface="Arial"/>
              <a:buChar char="•"/>
            </a:pPr>
            <a:r>
              <a:rPr lang="es-ES" sz="2000" dirty="0" smtClean="0"/>
              <a:t>Tras reenviar la aplicación se verificará de nuevo todo, no solo los puntos fallidos.</a:t>
            </a:r>
          </a:p>
          <a:p>
            <a:pPr marL="285750" lvl="1" indent="-285750">
              <a:buFont typeface="Arial"/>
              <a:buChar char="•"/>
            </a:pPr>
            <a:endParaRPr lang="es-ES" sz="2000" dirty="0" smtClean="0"/>
          </a:p>
          <a:p>
            <a:pPr marL="285750" lvl="1" indent="-285750">
              <a:buFont typeface="Arial"/>
              <a:buChar char="•"/>
            </a:pPr>
            <a:endParaRPr lang="es-ES" sz="2000" dirty="0" smtClean="0"/>
          </a:p>
          <a:p>
            <a:pPr marL="285750" lvl="1" indent="-285750">
              <a:buFont typeface="Arial"/>
              <a:buChar char="•"/>
            </a:pPr>
            <a:endParaRPr lang="es-ES" sz="2000" dirty="0" smtClean="0"/>
          </a:p>
          <a:p>
            <a:pPr marL="285750" lvl="1" indent="-285750">
              <a:buFont typeface="Arial"/>
              <a:buChar char="•"/>
            </a:pPr>
            <a:endParaRPr lang="es-ES" dirty="0"/>
          </a:p>
        </p:txBody>
      </p:sp>
    </p:spTree>
    <p:extLst>
      <p:ext uri="{BB962C8B-B14F-4D97-AF65-F5344CB8AC3E}">
        <p14:creationId xmlns:p14="http://schemas.microsoft.com/office/powerpoint/2010/main" val="1129486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401955"/>
            <a:ext cx="8229600" cy="360548"/>
          </a:xfrm>
          <a:prstGeom prst="rect">
            <a:avLst/>
          </a:prstGeom>
        </p:spPr>
        <p:txBody>
          <a:bodyPr wrap="square" anchor="t" anchorCtr="0">
            <a:normAutofit fontScale="850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PUBLICACIÓN DE </a:t>
            </a:r>
            <a:r>
              <a:rPr lang="en-US" dirty="0" smtClean="0">
                <a:solidFill>
                  <a:srgbClr val="FF0000"/>
                </a:solidFill>
              </a:rPr>
              <a:t>APPS</a:t>
            </a:r>
            <a:endParaRPr lang="en-US" dirty="0">
              <a:solidFill>
                <a:srgbClr val="FF0000"/>
              </a:solidFill>
            </a:endParaRPr>
          </a:p>
        </p:txBody>
      </p:sp>
      <p:sp>
        <p:nvSpPr>
          <p:cNvPr id="3" name="Text Placeholder 4"/>
          <p:cNvSpPr>
            <a:spLocks noGrp="1"/>
          </p:cNvSpPr>
          <p:nvPr>
            <p:ph type="body" sz="quarter" idx="4294967295"/>
          </p:nvPr>
        </p:nvSpPr>
        <p:spPr>
          <a:xfrm>
            <a:off x="274052" y="895350"/>
            <a:ext cx="8595896" cy="3581400"/>
          </a:xfrm>
          <a:prstGeom prst="rect">
            <a:avLst/>
          </a:prstGeom>
        </p:spPr>
        <p:txBody>
          <a:bodyPr tIns="0" numCol="2" spcCol="540000">
            <a:noAutofit/>
          </a:bodyPr>
          <a:lstStyle/>
          <a:p>
            <a:pPr marL="285750" lvl="1" indent="-285750">
              <a:buFont typeface="Arial"/>
              <a:buChar char="•"/>
            </a:pPr>
            <a:r>
              <a:rPr lang="es-ES" sz="2000" dirty="0" smtClean="0"/>
              <a:t>Es necesaria una cuenta de desarrollador para publicar aplicaciones en la Windows </a:t>
            </a:r>
            <a:r>
              <a:rPr lang="es-ES" sz="2000" dirty="0" err="1" smtClean="0"/>
              <a:t>Store</a:t>
            </a:r>
            <a:r>
              <a:rPr lang="es-ES" sz="2000" dirty="0" smtClean="0"/>
              <a:t>.</a:t>
            </a:r>
            <a:endParaRPr lang="es-ES" sz="2000" dirty="0"/>
          </a:p>
          <a:p>
            <a:pPr marL="285750" lvl="1" indent="-285750">
              <a:buFont typeface="Arial"/>
              <a:buChar char="•"/>
            </a:pPr>
            <a:r>
              <a:rPr lang="es-ES" sz="2000" dirty="0" smtClean="0"/>
              <a:t>El coste es de 19$ (incluyendo Windows Phone) de por vida.</a:t>
            </a:r>
            <a:endParaRPr lang="es-ES" sz="2000" dirty="0"/>
          </a:p>
          <a:p>
            <a:pPr marL="285750" lvl="1" indent="-285750">
              <a:buFont typeface="Arial"/>
              <a:buChar char="•"/>
            </a:pPr>
            <a:r>
              <a:rPr lang="es-ES" sz="2000" dirty="0" smtClean="0"/>
              <a:t>Al publicar se configura la aplicación. Desde el precio hasta metadatos muy útiles.</a:t>
            </a:r>
            <a:endParaRPr lang="es-ES" sz="2000" dirty="0"/>
          </a:p>
          <a:p>
            <a:pPr marL="285750" lvl="1" indent="-285750">
              <a:buFont typeface="Arial"/>
              <a:buChar char="•"/>
            </a:pPr>
            <a:r>
              <a:rPr lang="es-ES" sz="2000" dirty="0" smtClean="0"/>
              <a:t>Se envía la aplicación para pasar un proceso de certificación.</a:t>
            </a:r>
          </a:p>
          <a:p>
            <a:pPr marL="285750" lvl="1" indent="-285750">
              <a:buFont typeface="Arial"/>
              <a:buChar char="•"/>
            </a:pPr>
            <a:r>
              <a:rPr lang="es-ES" sz="2000" dirty="0" smtClean="0"/>
              <a:t>Las aplicaciones se organizan en la Windows </a:t>
            </a:r>
            <a:r>
              <a:rPr lang="es-ES" sz="2000" dirty="0" err="1" smtClean="0"/>
              <a:t>Store</a:t>
            </a:r>
            <a:r>
              <a:rPr lang="es-ES" sz="2000" dirty="0" smtClean="0"/>
              <a:t> por categorías.</a:t>
            </a:r>
          </a:p>
          <a:p>
            <a:pPr marL="285750" lvl="1" indent="-285750">
              <a:buFont typeface="Arial"/>
              <a:buChar char="•"/>
            </a:pPr>
            <a:r>
              <a:rPr lang="es-ES" sz="2000" dirty="0" smtClean="0"/>
              <a:t>Contamos con un buscador de aplicaciones.</a:t>
            </a:r>
          </a:p>
          <a:p>
            <a:pPr marL="285750" lvl="1" indent="-285750">
              <a:buFont typeface="Arial"/>
              <a:buChar char="•"/>
            </a:pPr>
            <a:r>
              <a:rPr lang="es-ES" sz="2000" dirty="0" smtClean="0"/>
              <a:t>Las aplicaciones Windows </a:t>
            </a:r>
            <a:r>
              <a:rPr lang="es-ES" sz="2000" dirty="0" err="1" smtClean="0"/>
              <a:t>Store</a:t>
            </a:r>
            <a:r>
              <a:rPr lang="es-ES" sz="2000" dirty="0" smtClean="0"/>
              <a:t> sólo se pueden obtener desde la tienda de aplicaciones.</a:t>
            </a:r>
          </a:p>
        </p:txBody>
      </p:sp>
    </p:spTree>
    <p:extLst>
      <p:ext uri="{BB962C8B-B14F-4D97-AF65-F5344CB8AC3E}">
        <p14:creationId xmlns:p14="http://schemas.microsoft.com/office/powerpoint/2010/main" val="5385846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401955"/>
            <a:ext cx="8229600" cy="360548"/>
          </a:xfrm>
          <a:prstGeom prst="rect">
            <a:avLst/>
          </a:prstGeom>
        </p:spPr>
        <p:txBody>
          <a:bodyPr wrap="square" anchor="t" anchorCtr="0">
            <a:normAutofit fontScale="850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MUCHAS </a:t>
            </a:r>
            <a:r>
              <a:rPr lang="en-US" dirty="0" smtClean="0">
                <a:solidFill>
                  <a:srgbClr val="FF0000"/>
                </a:solidFill>
              </a:rPr>
              <a:t>POSIBILIDADES</a:t>
            </a:r>
            <a:endParaRPr lang="en-US" dirty="0">
              <a:solidFill>
                <a:srgbClr val="FF0000"/>
              </a:solidFill>
            </a:endParaRPr>
          </a:p>
        </p:txBody>
      </p:sp>
      <p:grpSp>
        <p:nvGrpSpPr>
          <p:cNvPr id="3" name="Group 638"/>
          <p:cNvGrpSpPr/>
          <p:nvPr/>
        </p:nvGrpSpPr>
        <p:grpSpPr>
          <a:xfrm>
            <a:off x="2512486" y="1096856"/>
            <a:ext cx="2001226" cy="1834934"/>
            <a:chOff x="2808459" y="1630339"/>
            <a:chExt cx="2668680" cy="2446579"/>
          </a:xfrm>
          <a:solidFill>
            <a:srgbClr val="FF5050"/>
          </a:solidFill>
        </p:grpSpPr>
        <p:sp>
          <p:nvSpPr>
            <p:cNvPr id="4" name="Rectangle 639"/>
            <p:cNvSpPr/>
            <p:nvPr/>
          </p:nvSpPr>
          <p:spPr bwMode="auto">
            <a:xfrm>
              <a:off x="2808459" y="2546213"/>
              <a:ext cx="2668680" cy="1530705"/>
            </a:xfrm>
            <a:prstGeom prst="rect">
              <a:avLst/>
            </a:prstGeom>
            <a:solidFill>
              <a:srgbClr val="FFC1C1">
                <a:alpha val="2588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100+</a:t>
              </a:r>
            </a:p>
            <a:p>
              <a:pPr>
                <a:lnSpc>
                  <a:spcPct val="90000"/>
                </a:lnSpc>
                <a:spcBef>
                  <a:spcPts val="450"/>
                </a:spcBef>
              </a:pPr>
              <a:r>
                <a:rPr lang="en-US" dirty="0" err="1" smtClean="0">
                  <a:solidFill>
                    <a:srgbClr val="0072C6">
                      <a:lumMod val="50000"/>
                      <a:alpha val="99000"/>
                    </a:srgbClr>
                  </a:solidFill>
                </a:rPr>
                <a:t>idiomas</a:t>
              </a:r>
              <a:endParaRPr lang="en-US" dirty="0">
                <a:solidFill>
                  <a:srgbClr val="0072C6">
                    <a:lumMod val="50000"/>
                    <a:alpha val="99000"/>
                  </a:srgbClr>
                </a:solidFill>
              </a:endParaRPr>
            </a:p>
          </p:txBody>
        </p:sp>
        <p:sp>
          <p:nvSpPr>
            <p:cNvPr id="5" name="Rectangle 640"/>
            <p:cNvSpPr/>
            <p:nvPr/>
          </p:nvSpPr>
          <p:spPr bwMode="auto">
            <a:xfrm>
              <a:off x="2808459" y="1630339"/>
              <a:ext cx="2668680" cy="9158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Apps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6" name="Group 641"/>
          <p:cNvGrpSpPr/>
          <p:nvPr/>
        </p:nvGrpSpPr>
        <p:grpSpPr>
          <a:xfrm>
            <a:off x="4604239" y="1096856"/>
            <a:ext cx="2001226" cy="1834934"/>
            <a:chOff x="2808459" y="1630339"/>
            <a:chExt cx="2668680" cy="2446579"/>
          </a:xfrm>
          <a:solidFill>
            <a:srgbClr val="FF5050"/>
          </a:solidFill>
        </p:grpSpPr>
        <p:sp>
          <p:nvSpPr>
            <p:cNvPr id="7" name="Rectangle 642"/>
            <p:cNvSpPr/>
            <p:nvPr/>
          </p:nvSpPr>
          <p:spPr bwMode="auto">
            <a:xfrm>
              <a:off x="2808459" y="2546213"/>
              <a:ext cx="2668680" cy="1530705"/>
            </a:xfrm>
            <a:prstGeom prst="rect">
              <a:avLst/>
            </a:prstGeom>
            <a:solidFill>
              <a:srgbClr val="FF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120+</a:t>
              </a:r>
            </a:p>
            <a:p>
              <a:pPr>
                <a:lnSpc>
                  <a:spcPct val="90000"/>
                </a:lnSpc>
                <a:spcBef>
                  <a:spcPts val="450"/>
                </a:spcBef>
              </a:pPr>
              <a:r>
                <a:rPr lang="en-US" dirty="0">
                  <a:solidFill>
                    <a:srgbClr val="0072C6">
                      <a:lumMod val="50000"/>
                      <a:alpha val="99000"/>
                    </a:srgbClr>
                  </a:solidFill>
                </a:rPr>
                <a:t>markets</a:t>
              </a:r>
            </a:p>
          </p:txBody>
        </p:sp>
        <p:sp>
          <p:nvSpPr>
            <p:cNvPr id="8" name="Rectangle 643"/>
            <p:cNvSpPr/>
            <p:nvPr/>
          </p:nvSpPr>
          <p:spPr bwMode="auto">
            <a:xfrm>
              <a:off x="2808459" y="1630339"/>
              <a:ext cx="2668680" cy="9158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Desarrolladores</a:t>
              </a:r>
              <a:r>
                <a:rPr lang="en-US" dirty="0" smtClean="0">
                  <a:solidFill>
                    <a:srgbClr val="FFFFFF">
                      <a:alpha val="99000"/>
                    </a:srgbClr>
                  </a:solidFill>
                  <a:ea typeface="Segoe UI" pitchFamily="34" charset="0"/>
                  <a:cs typeface="Segoe UI" pitchFamily="34" charset="0"/>
                </a:rPr>
                <a:t> de:</a:t>
              </a:r>
              <a:endParaRPr lang="en-US" dirty="0">
                <a:solidFill>
                  <a:srgbClr val="FFFFFF">
                    <a:alpha val="99000"/>
                  </a:srgbClr>
                </a:solidFill>
                <a:ea typeface="Segoe UI" pitchFamily="34" charset="0"/>
                <a:cs typeface="Segoe UI" pitchFamily="34" charset="0"/>
              </a:endParaRPr>
            </a:p>
          </p:txBody>
        </p:sp>
      </p:grpSp>
      <p:grpSp>
        <p:nvGrpSpPr>
          <p:cNvPr id="9" name="Group 644"/>
          <p:cNvGrpSpPr/>
          <p:nvPr/>
        </p:nvGrpSpPr>
        <p:grpSpPr>
          <a:xfrm>
            <a:off x="6695993" y="1096856"/>
            <a:ext cx="2001226" cy="1834934"/>
            <a:chOff x="2808459" y="1630339"/>
            <a:chExt cx="2668680" cy="2446579"/>
          </a:xfrm>
          <a:solidFill>
            <a:srgbClr val="FF5050"/>
          </a:solidFill>
        </p:grpSpPr>
        <p:sp>
          <p:nvSpPr>
            <p:cNvPr id="10" name="Rectangle 645"/>
            <p:cNvSpPr/>
            <p:nvPr/>
          </p:nvSpPr>
          <p:spPr bwMode="auto">
            <a:xfrm>
              <a:off x="2808459" y="2546213"/>
              <a:ext cx="2668680" cy="1530705"/>
            </a:xfrm>
            <a:prstGeom prst="rect">
              <a:avLst/>
            </a:prstGeom>
            <a:solidFill>
              <a:srgbClr val="FF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80+ </a:t>
              </a:r>
            </a:p>
            <a:p>
              <a:pPr>
                <a:lnSpc>
                  <a:spcPct val="90000"/>
                </a:lnSpc>
                <a:spcBef>
                  <a:spcPts val="450"/>
                </a:spcBef>
              </a:pPr>
              <a:r>
                <a:rPr lang="en-US" dirty="0" err="1" smtClean="0">
                  <a:solidFill>
                    <a:srgbClr val="0072C6">
                      <a:lumMod val="50000"/>
                      <a:alpha val="99000"/>
                    </a:srgbClr>
                  </a:solidFill>
                </a:rPr>
                <a:t>monedas</a:t>
              </a:r>
              <a:endParaRPr lang="en-US" sz="1200" dirty="0">
                <a:solidFill>
                  <a:srgbClr val="0072C6">
                    <a:lumMod val="50000"/>
                    <a:alpha val="99000"/>
                  </a:srgbClr>
                </a:solidFill>
              </a:endParaRPr>
            </a:p>
          </p:txBody>
        </p:sp>
        <p:sp>
          <p:nvSpPr>
            <p:cNvPr id="11" name="Rectangle 646"/>
            <p:cNvSpPr/>
            <p:nvPr/>
          </p:nvSpPr>
          <p:spPr bwMode="auto">
            <a:xfrm>
              <a:off x="2808459" y="1630339"/>
              <a:ext cx="2668680" cy="9158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Pagos</a:t>
              </a:r>
              <a:r>
                <a:rPr lang="en-US" dirty="0" smtClean="0">
                  <a:solidFill>
                    <a:srgbClr val="FFFFFF">
                      <a:alpha val="99000"/>
                    </a:srgbClr>
                  </a:solidFill>
                  <a:ea typeface="Segoe UI" pitchFamily="34" charset="0"/>
                  <a:cs typeface="Segoe UI" pitchFamily="34" charset="0"/>
                </a:rPr>
                <a:t>:</a:t>
              </a:r>
              <a:endParaRPr lang="en-US" dirty="0">
                <a:solidFill>
                  <a:srgbClr val="FFFFFF">
                    <a:alpha val="99000"/>
                  </a:srgbClr>
                </a:solidFill>
                <a:ea typeface="Segoe UI" pitchFamily="34" charset="0"/>
                <a:cs typeface="Segoe UI" pitchFamily="34" charset="0"/>
              </a:endParaRPr>
            </a:p>
          </p:txBody>
        </p:sp>
      </p:grpSp>
      <p:grpSp>
        <p:nvGrpSpPr>
          <p:cNvPr id="12" name="Group 1279"/>
          <p:cNvGrpSpPr/>
          <p:nvPr/>
        </p:nvGrpSpPr>
        <p:grpSpPr>
          <a:xfrm>
            <a:off x="420731" y="1096856"/>
            <a:ext cx="2001226" cy="1834934"/>
            <a:chOff x="2808459" y="1630339"/>
            <a:chExt cx="2668680" cy="2446579"/>
          </a:xfrm>
          <a:solidFill>
            <a:srgbClr val="FF5050"/>
          </a:solidFill>
        </p:grpSpPr>
        <p:sp>
          <p:nvSpPr>
            <p:cNvPr id="13" name="Rectangle 1280"/>
            <p:cNvSpPr/>
            <p:nvPr/>
          </p:nvSpPr>
          <p:spPr bwMode="auto">
            <a:xfrm>
              <a:off x="2808459" y="2546213"/>
              <a:ext cx="2668680" cy="1530705"/>
            </a:xfrm>
            <a:prstGeom prst="rect">
              <a:avLst/>
            </a:prstGeom>
            <a:solidFill>
              <a:srgbClr val="FF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230+</a:t>
              </a:r>
            </a:p>
            <a:p>
              <a:pPr>
                <a:lnSpc>
                  <a:spcPct val="90000"/>
                </a:lnSpc>
                <a:spcBef>
                  <a:spcPts val="450"/>
                </a:spcBef>
              </a:pPr>
              <a:r>
                <a:rPr lang="en-US" dirty="0" err="1" smtClean="0">
                  <a:solidFill>
                    <a:srgbClr val="0072C6">
                      <a:lumMod val="50000"/>
                      <a:alpha val="99000"/>
                    </a:srgbClr>
                  </a:solidFill>
                </a:rPr>
                <a:t>países</a:t>
              </a:r>
              <a:endParaRPr lang="en-US" dirty="0">
                <a:solidFill>
                  <a:srgbClr val="0072C6">
                    <a:lumMod val="50000"/>
                    <a:alpha val="99000"/>
                  </a:srgbClr>
                </a:solidFill>
              </a:endParaRPr>
            </a:p>
          </p:txBody>
        </p:sp>
        <p:sp>
          <p:nvSpPr>
            <p:cNvPr id="14" name="Rectangle 1281"/>
            <p:cNvSpPr/>
            <p:nvPr/>
          </p:nvSpPr>
          <p:spPr bwMode="auto">
            <a:xfrm>
              <a:off x="2808459" y="1630339"/>
              <a:ext cx="2668680" cy="9158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spTree>
    <p:extLst>
      <p:ext uri="{BB962C8B-B14F-4D97-AF65-F5344CB8AC3E}">
        <p14:creationId xmlns:p14="http://schemas.microsoft.com/office/powerpoint/2010/main" val="3232254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Publicación</a:t>
            </a:r>
            <a:r>
              <a:rPr lang="en-US" i="1" dirty="0" smtClean="0">
                <a:latin typeface="Exo" pitchFamily="50" charset="0"/>
              </a:rPr>
              <a:t> de Apps</a:t>
            </a:r>
            <a:endParaRPr lang="en-US" b="1" i="1" dirty="0">
              <a:latin typeface="Exo" pitchFamily="50"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52550"/>
            <a:ext cx="1371791" cy="1371791"/>
          </a:xfrm>
          <a:prstGeom prst="rect">
            <a:avLst/>
          </a:prstGeom>
        </p:spPr>
      </p:pic>
    </p:spTree>
    <p:extLst>
      <p:ext uri="{BB962C8B-B14F-4D97-AF65-F5344CB8AC3E}">
        <p14:creationId xmlns:p14="http://schemas.microsoft.com/office/powerpoint/2010/main" val="3403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304801" y="1123950"/>
            <a:ext cx="4050973" cy="1107140"/>
          </a:xfrm>
        </p:spPr>
        <p:txBody>
          <a:bodyPr>
            <a:normAutofit/>
          </a:bodyPr>
          <a:lstStyle/>
          <a:p>
            <a:r>
              <a:rPr lang="en-US" sz="2000" dirty="0" smtClean="0"/>
              <a:t>Desarrollo Apps </a:t>
            </a:r>
            <a:r>
              <a:rPr lang="en-US" sz="2000" dirty="0" err="1" smtClean="0"/>
              <a:t>móviles</a:t>
            </a:r>
            <a:r>
              <a:rPr lang="en-US" sz="2000" dirty="0" smtClean="0"/>
              <a:t> .NET</a:t>
            </a:r>
            <a:r>
              <a:rPr lang="en-US" dirty="0" smtClean="0"/>
              <a:t/>
            </a:r>
            <a:br>
              <a:rPr lang="en-US" dirty="0" smtClean="0"/>
            </a:br>
            <a:r>
              <a:rPr lang="en-US" sz="4800" dirty="0" smtClean="0">
                <a:solidFill>
                  <a:srgbClr val="FF0000"/>
                </a:solidFill>
              </a:rPr>
              <a:t>OBJETIVOS</a:t>
            </a:r>
            <a:endParaRPr lang="en-US" sz="4800" dirty="0">
              <a:solidFill>
                <a:srgbClr val="FF0000"/>
              </a:solidFill>
            </a:endParaRPr>
          </a:p>
        </p:txBody>
      </p:sp>
      <p:sp>
        <p:nvSpPr>
          <p:cNvPr id="27" name="Text Placeholder 26"/>
          <p:cNvSpPr>
            <a:spLocks noGrp="1"/>
          </p:cNvSpPr>
          <p:nvPr>
            <p:ph type="body" sz="quarter" idx="23"/>
          </p:nvPr>
        </p:nvSpPr>
        <p:spPr/>
        <p:txBody>
          <a:bodyPr/>
          <a:lstStyle/>
          <a:p>
            <a:r>
              <a:rPr lang="en-US" dirty="0" smtClean="0"/>
              <a:t>Los </a:t>
            </a:r>
            <a:r>
              <a:rPr lang="en-US" dirty="0" err="1" smtClean="0"/>
              <a:t>objetivos</a:t>
            </a:r>
            <a:r>
              <a:rPr lang="en-US" dirty="0" smtClean="0"/>
              <a:t> </a:t>
            </a:r>
            <a:r>
              <a:rPr lang="en-US" dirty="0" err="1" smtClean="0"/>
              <a:t>marcados</a:t>
            </a:r>
            <a:endParaRPr lang="en-US" dirty="0"/>
          </a:p>
        </p:txBody>
      </p:sp>
      <p:sp>
        <p:nvSpPr>
          <p:cNvPr id="28" name="Text Placeholder 27"/>
          <p:cNvSpPr>
            <a:spLocks noGrp="1"/>
          </p:cNvSpPr>
          <p:nvPr>
            <p:ph type="body" sz="quarter" idx="24"/>
          </p:nvPr>
        </p:nvSpPr>
        <p:spPr>
          <a:xfrm>
            <a:off x="381000" y="2645022"/>
            <a:ext cx="3974774" cy="533400"/>
          </a:xfrm>
        </p:spPr>
        <p:txBody>
          <a:bodyPr/>
          <a:lstStyle/>
          <a:p>
            <a:r>
              <a:rPr lang="en-US" dirty="0" err="1" smtClean="0"/>
              <a:t>Conocer</a:t>
            </a:r>
            <a:r>
              <a:rPr lang="en-US" dirty="0" smtClean="0"/>
              <a:t> el </a:t>
            </a:r>
            <a:r>
              <a:rPr lang="en-US" dirty="0" err="1" smtClean="0"/>
              <a:t>entorno</a:t>
            </a:r>
            <a:r>
              <a:rPr lang="en-US" dirty="0" smtClean="0"/>
              <a:t>, SDK, costs y </a:t>
            </a:r>
            <a:r>
              <a:rPr lang="en-US" dirty="0" err="1" smtClean="0"/>
              <a:t>crear</a:t>
            </a:r>
            <a:r>
              <a:rPr lang="en-US" dirty="0" smtClean="0"/>
              <a:t> </a:t>
            </a:r>
            <a:r>
              <a:rPr lang="en-US" dirty="0" err="1" smtClean="0"/>
              <a:t>aplicaciones</a:t>
            </a:r>
            <a:r>
              <a:rPr lang="en-US" dirty="0" smtClean="0"/>
              <a:t> </a:t>
            </a:r>
            <a:r>
              <a:rPr lang="en-US" dirty="0" err="1" smtClean="0"/>
              <a:t>Universales</a:t>
            </a:r>
            <a:r>
              <a:rPr lang="en-US" dirty="0" smtClean="0"/>
              <a:t> Windows (Windows y Windows Phone).</a:t>
            </a:r>
            <a:endParaRPr lang="en-US" dirty="0"/>
          </a:p>
        </p:txBody>
      </p:sp>
      <p:sp>
        <p:nvSpPr>
          <p:cNvPr id="29" name="Text Placeholder 28"/>
          <p:cNvSpPr>
            <a:spLocks noGrp="1"/>
          </p:cNvSpPr>
          <p:nvPr>
            <p:ph type="body" sz="quarter" idx="25"/>
          </p:nvPr>
        </p:nvSpPr>
        <p:spPr>
          <a:xfrm>
            <a:off x="381000" y="3329150"/>
            <a:ext cx="3974774" cy="533400"/>
          </a:xfrm>
        </p:spPr>
        <p:txBody>
          <a:bodyPr/>
          <a:lstStyle/>
          <a:p>
            <a:r>
              <a:rPr lang="en-US" dirty="0" err="1" smtClean="0"/>
              <a:t>Llegar</a:t>
            </a:r>
            <a:r>
              <a:rPr lang="en-US" dirty="0" smtClean="0"/>
              <a:t> a </a:t>
            </a:r>
            <a:r>
              <a:rPr lang="en-US" dirty="0" err="1" smtClean="0"/>
              <a:t>otras</a:t>
            </a:r>
            <a:r>
              <a:rPr lang="en-US" dirty="0" smtClean="0"/>
              <a:t> </a:t>
            </a:r>
            <a:r>
              <a:rPr lang="en-US" dirty="0" err="1" smtClean="0"/>
              <a:t>plataformas</a:t>
            </a:r>
            <a:r>
              <a:rPr lang="en-US" dirty="0" smtClean="0"/>
              <a:t> con Xamarin.</a:t>
            </a:r>
            <a:endParaRPr lang="en-US" dirty="0"/>
          </a:p>
        </p:txBody>
      </p:sp>
      <p:sp>
        <p:nvSpPr>
          <p:cNvPr id="30" name="Text Placeholder 29"/>
          <p:cNvSpPr>
            <a:spLocks noGrp="1"/>
          </p:cNvSpPr>
          <p:nvPr>
            <p:ph type="body" sz="quarter" idx="26"/>
          </p:nvPr>
        </p:nvSpPr>
        <p:spPr>
          <a:xfrm>
            <a:off x="381000" y="4021642"/>
            <a:ext cx="3968587" cy="533400"/>
          </a:xfrm>
        </p:spPr>
        <p:txBody>
          <a:bodyPr>
            <a:normAutofit/>
          </a:bodyPr>
          <a:lstStyle/>
          <a:p>
            <a:r>
              <a:rPr lang="en-US" dirty="0" err="1" smtClean="0"/>
              <a:t>Aprender</a:t>
            </a:r>
            <a:r>
              <a:rPr lang="en-US" dirty="0" smtClean="0"/>
              <a:t> </a:t>
            </a:r>
            <a:r>
              <a:rPr lang="en-US" dirty="0" err="1" smtClean="0"/>
              <a:t>buenas</a:t>
            </a:r>
            <a:r>
              <a:rPr lang="en-US" dirty="0" smtClean="0"/>
              <a:t> practices, </a:t>
            </a:r>
            <a:r>
              <a:rPr lang="en-US" dirty="0" err="1" smtClean="0"/>
              <a:t>consejos</a:t>
            </a:r>
            <a:r>
              <a:rPr lang="en-US" dirty="0"/>
              <a:t> </a:t>
            </a:r>
            <a:r>
              <a:rPr lang="en-US" dirty="0" smtClean="0"/>
              <a:t>y </a:t>
            </a:r>
            <a:r>
              <a:rPr lang="en-US" dirty="0" err="1" smtClean="0"/>
              <a:t>trucos</a:t>
            </a:r>
            <a:r>
              <a:rPr lang="en-US" dirty="0" smtClean="0"/>
              <a:t> </a:t>
            </a:r>
            <a:r>
              <a:rPr lang="en-US" dirty="0" err="1" smtClean="0"/>
              <a:t>sacados</a:t>
            </a:r>
            <a:r>
              <a:rPr lang="en-US" dirty="0" smtClean="0"/>
              <a:t> de la </a:t>
            </a:r>
            <a:r>
              <a:rPr lang="en-US" dirty="0" err="1" smtClean="0"/>
              <a:t>experiencia</a:t>
            </a:r>
            <a:r>
              <a:rPr lang="en-US" dirty="0" smtClean="0"/>
              <a:t>.</a:t>
            </a:r>
            <a:endParaRPr lang="en-US" dirty="0"/>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200150"/>
            <a:ext cx="4267221" cy="2468640"/>
          </a:xfrm>
          <a:prstGeom prst="rect">
            <a:avLst/>
          </a:prstGeom>
        </p:spPr>
      </p:pic>
    </p:spTree>
    <p:extLst>
      <p:ext uri="{BB962C8B-B14F-4D97-AF65-F5344CB8AC3E}">
        <p14:creationId xmlns:p14="http://schemas.microsoft.com/office/powerpoint/2010/main" val="373477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428750"/>
            <a:ext cx="8229600" cy="14981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smtClean="0">
                <a:latin typeface="Exo" panose="02000303000000000000" pitchFamily="50" charset="0"/>
              </a:rPr>
              <a:t>EL FUTURO DE LAS </a:t>
            </a:r>
            <a:r>
              <a:rPr lang="en-US" sz="4400" b="1" dirty="0" smtClean="0">
                <a:solidFill>
                  <a:srgbClr val="FF0000"/>
                </a:solidFill>
                <a:latin typeface="Exo" panose="02000303000000000000" pitchFamily="50" charset="0"/>
              </a:rPr>
              <a:t>APLICACIONES UNIVERSALES</a:t>
            </a:r>
            <a:endParaRPr lang="en-US" sz="4400" b="1" dirty="0">
              <a:solidFill>
                <a:srgbClr val="FF0000"/>
              </a:solidFill>
              <a:latin typeface="Exo" panose="02000303000000000000" pitchFamily="50" charset="0"/>
            </a:endParaRPr>
          </a:p>
        </p:txBody>
      </p:sp>
    </p:spTree>
    <p:extLst>
      <p:ext uri="{BB962C8B-B14F-4D97-AF65-F5344CB8AC3E}">
        <p14:creationId xmlns:p14="http://schemas.microsoft.com/office/powerpoint/2010/main" val="31373533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21027" y="320186"/>
            <a:ext cx="8101946" cy="498964"/>
          </a:xfrm>
        </p:spPr>
        <p:txBody>
          <a:bodyPr>
            <a:normAutofit/>
          </a:bodyPr>
          <a:lstStyle/>
          <a:p>
            <a:r>
              <a:rPr lang="en-US" dirty="0" smtClean="0"/>
              <a:t>WINDOWS </a:t>
            </a:r>
            <a:r>
              <a:rPr lang="en-US" dirty="0" smtClean="0">
                <a:solidFill>
                  <a:srgbClr val="FF0000"/>
                </a:solidFill>
              </a:rPr>
              <a:t>10</a:t>
            </a:r>
            <a:endParaRPr lang="en-US" dirty="0">
              <a:solidFill>
                <a:srgbClr val="FF00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350"/>
            <a:ext cx="9144000" cy="3769171"/>
          </a:xfrm>
          <a:prstGeom prst="rect">
            <a:avLst/>
          </a:prstGeom>
        </p:spPr>
      </p:pic>
    </p:spTree>
    <p:extLst>
      <p:ext uri="{BB962C8B-B14F-4D97-AF65-F5344CB8AC3E}">
        <p14:creationId xmlns:p14="http://schemas.microsoft.com/office/powerpoint/2010/main" val="32847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21027" y="320186"/>
            <a:ext cx="8101946" cy="498964"/>
          </a:xfrm>
        </p:spPr>
        <p:txBody>
          <a:bodyPr>
            <a:normAutofit/>
          </a:bodyPr>
          <a:lstStyle/>
          <a:p>
            <a:r>
              <a:rPr lang="en-US" dirty="0" smtClean="0"/>
              <a:t>MICROSOFT</a:t>
            </a:r>
            <a:r>
              <a:rPr lang="en-US" dirty="0">
                <a:solidFill>
                  <a:srgbClr val="FF0000"/>
                </a:solidFill>
              </a:rPr>
              <a:t> </a:t>
            </a:r>
            <a:r>
              <a:rPr lang="en-US" dirty="0" smtClean="0">
                <a:solidFill>
                  <a:srgbClr val="FF0000"/>
                </a:solidFill>
              </a:rPr>
              <a:t>HOLOLENS</a:t>
            </a:r>
            <a:endParaRPr lang="en-US" dirty="0">
              <a:solidFill>
                <a:srgbClr val="FF0000"/>
              </a:solidFill>
            </a:endParaRPr>
          </a:p>
        </p:txBody>
      </p:sp>
      <p:sp>
        <p:nvSpPr>
          <p:cNvPr id="4" name="Text Placeholder 6"/>
          <p:cNvSpPr>
            <a:spLocks noGrp="1"/>
          </p:cNvSpPr>
          <p:nvPr>
            <p:ph type="body" sz="quarter" idx="4294967295"/>
          </p:nvPr>
        </p:nvSpPr>
        <p:spPr>
          <a:xfrm>
            <a:off x="457201" y="985653"/>
            <a:ext cx="3437906" cy="2729098"/>
          </a:xfrm>
          <a:prstGeom prst="rect">
            <a:avLst/>
          </a:prstGeom>
        </p:spPr>
        <p:txBody>
          <a:bodyPr/>
          <a:lstStyle/>
          <a:p>
            <a:r>
              <a:rPr lang="en-GB" sz="1800" dirty="0" err="1" smtClean="0">
                <a:latin typeface="Segoe WP SemiLight"/>
                <a:cs typeface="Segoe WP SemiLight"/>
              </a:rPr>
              <a:t>Hologramas</a:t>
            </a:r>
            <a:r>
              <a:rPr lang="en-GB" sz="1800" dirty="0" smtClean="0">
                <a:latin typeface="Segoe WP SemiLight"/>
                <a:cs typeface="Segoe WP SemiLight"/>
              </a:rPr>
              <a:t>!</a:t>
            </a:r>
          </a:p>
          <a:p>
            <a:r>
              <a:rPr lang="en-GB" sz="1800" dirty="0" smtClean="0">
                <a:latin typeface="Segoe WP SemiLight"/>
                <a:cs typeface="Segoe WP SemiLight"/>
              </a:rPr>
              <a:t>Sin cables, </a:t>
            </a:r>
            <a:r>
              <a:rPr lang="en-GB" sz="1800" dirty="0" err="1" smtClean="0">
                <a:latin typeface="Segoe WP SemiLight"/>
                <a:cs typeface="Segoe WP SemiLight"/>
              </a:rPr>
              <a:t>ni</a:t>
            </a:r>
            <a:r>
              <a:rPr lang="en-GB" sz="1800" dirty="0" smtClean="0">
                <a:latin typeface="Segoe WP SemiLight"/>
                <a:cs typeface="Segoe WP SemiLight"/>
              </a:rPr>
              <a:t> </a:t>
            </a:r>
            <a:r>
              <a:rPr lang="en-GB" sz="1800" dirty="0" err="1" smtClean="0">
                <a:latin typeface="Segoe WP SemiLight"/>
                <a:cs typeface="Segoe WP SemiLight"/>
              </a:rPr>
              <a:t>teléfono</a:t>
            </a:r>
            <a:r>
              <a:rPr lang="en-GB" sz="1800" dirty="0" smtClean="0">
                <a:latin typeface="Segoe WP SemiLight"/>
                <a:cs typeface="Segoe WP SemiLight"/>
              </a:rPr>
              <a:t> </a:t>
            </a:r>
            <a:r>
              <a:rPr lang="en-GB" sz="1800" dirty="0" err="1" smtClean="0">
                <a:latin typeface="Segoe WP SemiLight"/>
                <a:cs typeface="Segoe WP SemiLight"/>
              </a:rPr>
              <a:t>asociado</a:t>
            </a:r>
            <a:r>
              <a:rPr lang="en-GB" sz="1800" dirty="0" smtClean="0">
                <a:latin typeface="Segoe WP SemiLight"/>
                <a:cs typeface="Segoe WP SemiLight"/>
              </a:rPr>
              <a:t>, etc.</a:t>
            </a:r>
          </a:p>
          <a:p>
            <a:r>
              <a:rPr lang="en-GB" sz="1800" dirty="0" smtClean="0">
                <a:latin typeface="Segoe WP SemiLight"/>
                <a:cs typeface="Segoe WP SemiLight"/>
              </a:rPr>
              <a:t>Lente </a:t>
            </a:r>
            <a:r>
              <a:rPr lang="en-GB" sz="1800" dirty="0" err="1" smtClean="0">
                <a:latin typeface="Segoe WP SemiLight"/>
                <a:cs typeface="Segoe WP SemiLight"/>
              </a:rPr>
              <a:t>trasparente</a:t>
            </a:r>
            <a:r>
              <a:rPr lang="en-GB" sz="1800" dirty="0" smtClean="0">
                <a:latin typeface="Segoe WP SemiLight"/>
                <a:cs typeface="Segoe WP SemiLight"/>
              </a:rPr>
              <a:t> junto con </a:t>
            </a:r>
            <a:r>
              <a:rPr lang="en-GB" sz="1800" dirty="0" err="1" smtClean="0">
                <a:latin typeface="Segoe WP SemiLight"/>
                <a:cs typeface="Segoe WP SemiLight"/>
              </a:rPr>
              <a:t>sensores</a:t>
            </a:r>
            <a:r>
              <a:rPr lang="en-GB" sz="1800" dirty="0" smtClean="0">
                <a:latin typeface="Segoe WP SemiLight"/>
                <a:cs typeface="Segoe WP SemiLight"/>
              </a:rPr>
              <a:t> </a:t>
            </a:r>
            <a:r>
              <a:rPr lang="en-GB" sz="1800" dirty="0" err="1" smtClean="0">
                <a:latin typeface="Segoe WP SemiLight"/>
                <a:cs typeface="Segoe WP SemiLight"/>
              </a:rPr>
              <a:t>que</a:t>
            </a:r>
            <a:r>
              <a:rPr lang="en-GB" sz="1800" dirty="0" smtClean="0">
                <a:latin typeface="Segoe WP SemiLight"/>
                <a:cs typeface="Segoe WP SemiLight"/>
              </a:rPr>
              <a:t> </a:t>
            </a:r>
            <a:r>
              <a:rPr lang="en-GB" sz="1800" dirty="0" err="1" smtClean="0">
                <a:latin typeface="Segoe WP SemiLight"/>
                <a:cs typeface="Segoe WP SemiLight"/>
              </a:rPr>
              <a:t>permiten</a:t>
            </a:r>
            <a:r>
              <a:rPr lang="en-GB" sz="1800" dirty="0" smtClean="0">
                <a:latin typeface="Segoe WP SemiLight"/>
                <a:cs typeface="Segoe WP SemiLight"/>
              </a:rPr>
              <a:t> </a:t>
            </a:r>
            <a:r>
              <a:rPr lang="en-GB" sz="1800" dirty="0" err="1" smtClean="0">
                <a:latin typeface="Segoe WP SemiLight"/>
                <a:cs typeface="Segoe WP SemiLight"/>
              </a:rPr>
              <a:t>ver</a:t>
            </a:r>
            <a:r>
              <a:rPr lang="en-GB" sz="1800" dirty="0" smtClean="0">
                <a:latin typeface="Segoe WP SemiLight"/>
                <a:cs typeface="Segoe WP SemiLight"/>
              </a:rPr>
              <a:t> </a:t>
            </a:r>
            <a:r>
              <a:rPr lang="en-GB" sz="1800" dirty="0" err="1" smtClean="0">
                <a:latin typeface="Segoe WP SemiLight"/>
                <a:cs typeface="Segoe WP SemiLight"/>
              </a:rPr>
              <a:t>hologramas</a:t>
            </a:r>
            <a:r>
              <a:rPr lang="en-GB" sz="1800" dirty="0" smtClean="0">
                <a:latin typeface="Segoe WP SemiLight"/>
                <a:cs typeface="Segoe WP SemiLight"/>
              </a:rPr>
              <a:t> </a:t>
            </a:r>
            <a:r>
              <a:rPr lang="en-GB" sz="1800" dirty="0" err="1" smtClean="0">
                <a:latin typeface="Segoe WP SemiLight"/>
                <a:cs typeface="Segoe WP SemiLight"/>
              </a:rPr>
              <a:t>integrados</a:t>
            </a:r>
            <a:r>
              <a:rPr lang="en-GB" sz="1800" dirty="0" smtClean="0">
                <a:latin typeface="Segoe WP SemiLight"/>
                <a:cs typeface="Segoe WP SemiLight"/>
              </a:rPr>
              <a:t> </a:t>
            </a:r>
            <a:r>
              <a:rPr lang="en-GB" sz="1800" dirty="0" err="1" smtClean="0">
                <a:latin typeface="Segoe WP SemiLight"/>
                <a:cs typeface="Segoe WP SemiLight"/>
              </a:rPr>
              <a:t>en</a:t>
            </a:r>
            <a:r>
              <a:rPr lang="en-GB" sz="1800" dirty="0" smtClean="0">
                <a:latin typeface="Segoe WP SemiLight"/>
                <a:cs typeface="Segoe WP SemiLight"/>
              </a:rPr>
              <a:t> el </a:t>
            </a:r>
            <a:r>
              <a:rPr lang="en-GB" sz="1800" dirty="0" err="1" smtClean="0">
                <a:latin typeface="Segoe WP SemiLight"/>
                <a:cs typeface="Segoe WP SemiLight"/>
              </a:rPr>
              <a:t>mundo</a:t>
            </a:r>
            <a:r>
              <a:rPr lang="en-GB" sz="1800" dirty="0" smtClean="0">
                <a:latin typeface="Segoe WP SemiLight"/>
                <a:cs typeface="Segoe WP SemiLight"/>
              </a:rPr>
              <a:t> real.</a:t>
            </a:r>
          </a:p>
          <a:p>
            <a:r>
              <a:rPr lang="en-GB" sz="1800" dirty="0" err="1" smtClean="0">
                <a:latin typeface="Segoe WP SemiLight"/>
                <a:cs typeface="Segoe WP SemiLight"/>
              </a:rPr>
              <a:t>Sonido</a:t>
            </a:r>
            <a:r>
              <a:rPr lang="en-GB" sz="1800" dirty="0" smtClean="0">
                <a:latin typeface="Segoe WP SemiLight"/>
                <a:cs typeface="Segoe WP SemiLight"/>
              </a:rPr>
              <a:t> </a:t>
            </a:r>
            <a:r>
              <a:rPr lang="en-GB" sz="1800" dirty="0" err="1" smtClean="0">
                <a:latin typeface="Segoe WP SemiLight"/>
                <a:cs typeface="Segoe WP SemiLight"/>
              </a:rPr>
              <a:t>espacial</a:t>
            </a:r>
            <a:r>
              <a:rPr lang="en-GB" sz="1800" dirty="0" smtClean="0">
                <a:latin typeface="Segoe WP SemiLight"/>
                <a:cs typeface="Segoe WP SemiLight"/>
              </a:rPr>
              <a:t> </a:t>
            </a:r>
            <a:r>
              <a:rPr lang="en-GB" sz="1800" dirty="0" err="1" smtClean="0">
                <a:latin typeface="Segoe WP SemiLight"/>
                <a:cs typeface="Segoe WP SemiLight"/>
              </a:rPr>
              <a:t>incorporado</a:t>
            </a:r>
            <a:r>
              <a:rPr lang="en-GB" sz="1800" dirty="0" smtClean="0">
                <a:latin typeface="Segoe WP SemiLight"/>
                <a:cs typeface="Segoe WP SemiLight"/>
              </a:rPr>
              <a:t>.</a:t>
            </a:r>
          </a:p>
          <a:p>
            <a:endParaRPr lang="en-GB" sz="1800" dirty="0" smtClean="0">
              <a:latin typeface="Segoe WP SemiLight"/>
              <a:cs typeface="Segoe WP SemiLight"/>
            </a:endParaRPr>
          </a:p>
          <a:p>
            <a:endParaRPr lang="en-GB" sz="1800" dirty="0">
              <a:latin typeface="Segoe WP SemiLight"/>
              <a:cs typeface="Segoe WP SemiLight"/>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796263"/>
            <a:ext cx="7036058" cy="3283946"/>
          </a:xfrm>
          <a:prstGeom prst="rect">
            <a:avLst/>
          </a:prstGeom>
        </p:spPr>
      </p:pic>
    </p:spTree>
    <p:extLst>
      <p:ext uri="{BB962C8B-B14F-4D97-AF65-F5344CB8AC3E}">
        <p14:creationId xmlns:p14="http://schemas.microsoft.com/office/powerpoint/2010/main" val="408259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428750"/>
            <a:ext cx="8229600" cy="14981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smtClean="0">
                <a:latin typeface="Exo" panose="02000303000000000000" pitchFamily="50" charset="0"/>
              </a:rPr>
              <a:t>LLEGANDO A </a:t>
            </a:r>
            <a:r>
              <a:rPr lang="en-US" sz="4400" b="1" dirty="0" smtClean="0">
                <a:solidFill>
                  <a:srgbClr val="FF0000"/>
                </a:solidFill>
                <a:latin typeface="Exo" panose="02000303000000000000" pitchFamily="50" charset="0"/>
              </a:rPr>
              <a:t>OTRAS PLATAFORMAS</a:t>
            </a:r>
            <a:endParaRPr lang="en-US" sz="4400" b="1" dirty="0">
              <a:solidFill>
                <a:srgbClr val="FF0000"/>
              </a:solidFill>
              <a:latin typeface="Exo" panose="02000303000000000000" pitchFamily="50" charset="0"/>
            </a:endParaRPr>
          </a:p>
        </p:txBody>
      </p:sp>
    </p:spTree>
    <p:extLst>
      <p:ext uri="{BB962C8B-B14F-4D97-AF65-F5344CB8AC3E}">
        <p14:creationId xmlns:p14="http://schemas.microsoft.com/office/powerpoint/2010/main" val="1352512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401955"/>
            <a:ext cx="8229600"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EL </a:t>
            </a:r>
            <a:r>
              <a:rPr lang="en-US" dirty="0" smtClean="0">
                <a:solidFill>
                  <a:srgbClr val="FF0000"/>
                </a:solidFill>
              </a:rPr>
              <a:t>PROBLEMA</a:t>
            </a:r>
            <a:endParaRPr lang="en-US" dirty="0">
              <a:solidFill>
                <a:srgbClr val="FF0000"/>
              </a:solidFill>
            </a:endParaRPr>
          </a:p>
        </p:txBody>
      </p:sp>
      <p:sp>
        <p:nvSpPr>
          <p:cNvPr id="3" name="Rectangle 4"/>
          <p:cNvSpPr/>
          <p:nvPr/>
        </p:nvSpPr>
        <p:spPr>
          <a:xfrm>
            <a:off x="598650" y="1975048"/>
            <a:ext cx="2968750" cy="873316"/>
          </a:xfrm>
          <a:prstGeom prst="rect">
            <a:avLst/>
          </a:prstGeom>
        </p:spPr>
        <p:txBody>
          <a:bodyPr wrap="square">
            <a:spAutoFit/>
          </a:bodyPr>
          <a:lstStyle/>
          <a:p>
            <a:pPr>
              <a:lnSpc>
                <a:spcPct val="110000"/>
              </a:lnSpc>
            </a:pPr>
            <a:r>
              <a:rPr lang="en-US" sz="2400" dirty="0" err="1" smtClean="0">
                <a:solidFill>
                  <a:srgbClr val="666666"/>
                </a:solidFill>
                <a:latin typeface="Helvetica Light"/>
                <a:cs typeface="Helvetica Light"/>
              </a:rPr>
              <a:t>Creas</a:t>
            </a:r>
            <a:r>
              <a:rPr lang="en-US" sz="2400" dirty="0" smtClean="0">
                <a:solidFill>
                  <a:srgbClr val="666666"/>
                </a:solidFill>
                <a:latin typeface="Helvetica Light"/>
                <a:cs typeface="Helvetica Light"/>
              </a:rPr>
              <a:t> la </a:t>
            </a:r>
            <a:r>
              <a:rPr lang="en-US" sz="2400" dirty="0" err="1" smtClean="0">
                <a:solidFill>
                  <a:srgbClr val="666666"/>
                </a:solidFill>
                <a:latin typeface="Helvetica Light"/>
                <a:cs typeface="Helvetica Light"/>
              </a:rPr>
              <a:t>misma</a:t>
            </a:r>
            <a:r>
              <a:rPr lang="en-US" sz="2400" dirty="0" smtClean="0">
                <a:solidFill>
                  <a:srgbClr val="666666"/>
                </a:solidFill>
                <a:latin typeface="Helvetica Light"/>
                <a:cs typeface="Helvetica Light"/>
              </a:rPr>
              <a:t> App</a:t>
            </a:r>
          </a:p>
          <a:p>
            <a:pPr>
              <a:lnSpc>
                <a:spcPct val="110000"/>
              </a:lnSpc>
            </a:pPr>
            <a:r>
              <a:rPr lang="en-US" sz="2400" dirty="0" err="1" smtClean="0">
                <a:solidFill>
                  <a:srgbClr val="666666"/>
                </a:solidFill>
                <a:latin typeface="Helvetica Light"/>
                <a:cs typeface="Helvetica Light"/>
              </a:rPr>
              <a:t>varias</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veces</a:t>
            </a:r>
            <a:endParaRPr lang="en-US" sz="2400" dirty="0">
              <a:solidFill>
                <a:srgbClr val="666666"/>
              </a:solidFill>
              <a:latin typeface="Helvetica Light"/>
              <a:cs typeface="Helvetica Light"/>
            </a:endParaRPr>
          </a:p>
        </p:txBody>
      </p:sp>
      <p:cxnSp>
        <p:nvCxnSpPr>
          <p:cNvPr id="4" name="Straight Connector 5"/>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 name="Straight Connector 8"/>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6" name="Picture 10" descr="Siloed Approach.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90463" y="1179870"/>
            <a:ext cx="4896978" cy="2941341"/>
          </a:xfrm>
          <a:prstGeom prst="rect">
            <a:avLst/>
          </a:prstGeom>
        </p:spPr>
      </p:pic>
    </p:spTree>
    <p:extLst>
      <p:ext uri="{BB962C8B-B14F-4D97-AF65-F5344CB8AC3E}">
        <p14:creationId xmlns:p14="http://schemas.microsoft.com/office/powerpoint/2010/main" val="3511786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401955"/>
            <a:ext cx="8229600"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EL ENFOQUE </a:t>
            </a:r>
            <a:r>
              <a:rPr lang="en-US" dirty="0" smtClean="0">
                <a:solidFill>
                  <a:srgbClr val="FF0000"/>
                </a:solidFill>
              </a:rPr>
              <a:t>“ESCRIBE UNA VEZ” </a:t>
            </a:r>
            <a:r>
              <a:rPr lang="en-US" dirty="0" smtClean="0"/>
              <a:t>PARA TODO</a:t>
            </a:r>
            <a:endParaRPr lang="en-US" dirty="0"/>
          </a:p>
        </p:txBody>
      </p:sp>
      <p:sp>
        <p:nvSpPr>
          <p:cNvPr id="3" name="Rectangle 7"/>
          <p:cNvSpPr/>
          <p:nvPr/>
        </p:nvSpPr>
        <p:spPr>
          <a:xfrm>
            <a:off x="457200" y="1978776"/>
            <a:ext cx="3130985" cy="873316"/>
          </a:xfrm>
          <a:prstGeom prst="rect">
            <a:avLst/>
          </a:prstGeom>
        </p:spPr>
        <p:txBody>
          <a:bodyPr wrap="none">
            <a:spAutoFit/>
          </a:bodyPr>
          <a:lstStyle/>
          <a:p>
            <a:pPr>
              <a:lnSpc>
                <a:spcPct val="110000"/>
              </a:lnSpc>
            </a:pPr>
            <a:r>
              <a:rPr lang="en-US" sz="2400" dirty="0" err="1" smtClean="0">
                <a:solidFill>
                  <a:srgbClr val="666666"/>
                </a:solidFill>
                <a:latin typeface="Helvetica Light"/>
                <a:cs typeface="Helvetica Light"/>
              </a:rPr>
              <a:t>Mínimo</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Denominador</a:t>
            </a:r>
            <a:endParaRPr lang="en-US" sz="2400" dirty="0" smtClean="0">
              <a:solidFill>
                <a:srgbClr val="666666"/>
              </a:solidFill>
              <a:latin typeface="Helvetica Light"/>
              <a:cs typeface="Helvetica Light"/>
            </a:endParaRPr>
          </a:p>
          <a:p>
            <a:pPr>
              <a:lnSpc>
                <a:spcPct val="110000"/>
              </a:lnSpc>
            </a:pPr>
            <a:r>
              <a:rPr lang="en-US" sz="2400" dirty="0" err="1" smtClean="0">
                <a:solidFill>
                  <a:srgbClr val="666666"/>
                </a:solidFill>
                <a:latin typeface="Helvetica Light"/>
                <a:cs typeface="Helvetica Light"/>
              </a:rPr>
              <a:t>Común</a:t>
            </a:r>
            <a:endParaRPr lang="en-US" sz="2400" dirty="0">
              <a:solidFill>
                <a:srgbClr val="666666"/>
              </a:solidFill>
              <a:latin typeface="Helvetica Light"/>
              <a:cs typeface="Helvetica Light"/>
            </a:endParaRPr>
          </a:p>
        </p:txBody>
      </p:sp>
      <p:cxnSp>
        <p:nvCxnSpPr>
          <p:cNvPr id="4"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6" name="Picture 12" descr="black bo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7517" y="882388"/>
            <a:ext cx="3130378" cy="3712774"/>
          </a:xfrm>
          <a:prstGeom prst="rect">
            <a:avLst/>
          </a:prstGeom>
        </p:spPr>
      </p:pic>
    </p:spTree>
    <p:extLst>
      <p:ext uri="{BB962C8B-B14F-4D97-AF65-F5344CB8AC3E}">
        <p14:creationId xmlns:p14="http://schemas.microsoft.com/office/powerpoint/2010/main" val="35724664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401955"/>
            <a:ext cx="8229600" cy="387798"/>
          </a:xfrm>
          <a:prstGeom prst="rect">
            <a:avLst/>
          </a:prstGeom>
        </p:spPr>
        <p:txBody>
          <a:bodyPr wrap="square" anchor="t" anchorCtr="0">
            <a:normAutofit fontScale="92500" lnSpcReduction="20000"/>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dirty="0" smtClean="0"/>
              <a:t>EL ENFOQUE DE </a:t>
            </a:r>
            <a:r>
              <a:rPr lang="en-US" dirty="0" smtClean="0">
                <a:solidFill>
                  <a:srgbClr val="FF0000"/>
                </a:solidFill>
              </a:rPr>
              <a:t>XAMARIN</a:t>
            </a:r>
            <a:endParaRPr lang="en-US" dirty="0">
              <a:solidFill>
                <a:srgbClr val="FF0000"/>
              </a:solidFill>
            </a:endParaRPr>
          </a:p>
        </p:txBody>
      </p:sp>
      <p:sp>
        <p:nvSpPr>
          <p:cNvPr id="3" name="Rectangle 5"/>
          <p:cNvSpPr/>
          <p:nvPr/>
        </p:nvSpPr>
        <p:spPr>
          <a:xfrm>
            <a:off x="533403" y="2011485"/>
            <a:ext cx="3010761" cy="873316"/>
          </a:xfrm>
          <a:prstGeom prst="rect">
            <a:avLst/>
          </a:prstGeom>
        </p:spPr>
        <p:txBody>
          <a:bodyPr wrap="none">
            <a:spAutoFit/>
          </a:bodyPr>
          <a:lstStyle/>
          <a:p>
            <a:pPr>
              <a:lnSpc>
                <a:spcPct val="110000"/>
              </a:lnSpc>
            </a:pPr>
            <a:r>
              <a:rPr lang="en-US" sz="2400" dirty="0" err="1" smtClean="0">
                <a:solidFill>
                  <a:srgbClr val="666666"/>
                </a:solidFill>
                <a:latin typeface="Helvetica Light"/>
                <a:cs typeface="Helvetica Light"/>
              </a:rPr>
              <a:t>Nativo</a:t>
            </a:r>
            <a:r>
              <a:rPr lang="en-US" sz="2400" dirty="0" smtClean="0">
                <a:solidFill>
                  <a:srgbClr val="666666"/>
                </a:solidFill>
                <a:latin typeface="Helvetica Light"/>
                <a:cs typeface="Helvetica Light"/>
              </a:rPr>
              <a:t> </a:t>
            </a:r>
            <a:r>
              <a:rPr lang="en-US" sz="2400" dirty="0" err="1" smtClean="0">
                <a:solidFill>
                  <a:srgbClr val="666666"/>
                </a:solidFill>
                <a:latin typeface="Helvetica Light"/>
                <a:cs typeface="Helvetica Light"/>
              </a:rPr>
              <a:t>compartiendo</a:t>
            </a:r>
            <a:endParaRPr lang="en-US" sz="2400" dirty="0" smtClean="0">
              <a:solidFill>
                <a:srgbClr val="666666"/>
              </a:solidFill>
              <a:latin typeface="Helvetica Light"/>
              <a:cs typeface="Helvetica Light"/>
            </a:endParaRPr>
          </a:p>
          <a:p>
            <a:pPr>
              <a:lnSpc>
                <a:spcPct val="110000"/>
              </a:lnSpc>
            </a:pPr>
            <a:r>
              <a:rPr lang="en-US" sz="2400" dirty="0" err="1" smtClean="0">
                <a:solidFill>
                  <a:srgbClr val="666666"/>
                </a:solidFill>
                <a:latin typeface="Helvetica Light"/>
                <a:cs typeface="Helvetica Light"/>
              </a:rPr>
              <a:t>código</a:t>
            </a:r>
            <a:endParaRPr lang="en-US" sz="2400" dirty="0">
              <a:solidFill>
                <a:srgbClr val="666666"/>
              </a:solidFill>
              <a:latin typeface="Helvetica Light"/>
              <a:cs typeface="Helvetica Light"/>
            </a:endParaRPr>
          </a:p>
        </p:txBody>
      </p:sp>
      <p:cxnSp>
        <p:nvCxnSpPr>
          <p:cNvPr id="4" name="Straight Connector 10"/>
          <p:cNvCxnSpPr/>
          <p:nvPr/>
        </p:nvCxnSpPr>
        <p:spPr>
          <a:xfrm flipV="1">
            <a:off x="533403" y="18953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5" name="Straight Connector 11"/>
          <p:cNvCxnSpPr/>
          <p:nvPr/>
        </p:nvCxnSpPr>
        <p:spPr>
          <a:xfrm flipV="1">
            <a:off x="533403" y="2987509"/>
            <a:ext cx="2810933" cy="1346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6" name="Picture 12"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6904" y="1126952"/>
            <a:ext cx="4739347" cy="3157180"/>
          </a:xfrm>
          <a:prstGeom prst="rect">
            <a:avLst/>
          </a:prstGeom>
        </p:spPr>
      </p:pic>
    </p:spTree>
    <p:extLst>
      <p:ext uri="{BB962C8B-B14F-4D97-AF65-F5344CB8AC3E}">
        <p14:creationId xmlns:p14="http://schemas.microsoft.com/office/powerpoint/2010/main" val="42230988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28625" y="1378371"/>
            <a:ext cx="8229600" cy="206015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err="1" smtClean="0">
                <a:solidFill>
                  <a:srgbClr val="FF0000"/>
                </a:solidFill>
              </a:rPr>
              <a:t>Es</a:t>
            </a:r>
            <a:r>
              <a:rPr lang="en-US" dirty="0" smtClean="0">
                <a:solidFill>
                  <a:srgbClr val="FF0000"/>
                </a:solidFill>
              </a:rPr>
              <a:t> </a:t>
            </a:r>
            <a:r>
              <a:rPr lang="en-US" dirty="0" err="1" smtClean="0">
                <a:solidFill>
                  <a:srgbClr val="FF0000"/>
                </a:solidFill>
              </a:rPr>
              <a:t>decir</a:t>
            </a:r>
            <a:r>
              <a:rPr lang="en-US" dirty="0" smtClean="0">
                <a:solidFill>
                  <a:srgbClr val="FF0000"/>
                </a:solidFill>
              </a:rPr>
              <a:t>, </a:t>
            </a:r>
            <a:r>
              <a:rPr lang="en-US" dirty="0" err="1" smtClean="0">
                <a:solidFill>
                  <a:srgbClr val="FF0000"/>
                </a:solidFill>
              </a:rPr>
              <a:t>cualquier</a:t>
            </a:r>
            <a:r>
              <a:rPr lang="en-US" dirty="0" smtClean="0">
                <a:solidFill>
                  <a:srgbClr val="FF0000"/>
                </a:solidFill>
              </a:rPr>
              <a:t> </a:t>
            </a:r>
            <a:r>
              <a:rPr lang="en-US" dirty="0" err="1" smtClean="0">
                <a:solidFill>
                  <a:srgbClr val="FF0000"/>
                </a:solidFill>
              </a:rPr>
              <a:t>cosa</a:t>
            </a:r>
            <a:r>
              <a:rPr lang="en-US" dirty="0" smtClean="0">
                <a:solidFill>
                  <a:srgbClr val="FF0000"/>
                </a:solidFill>
              </a:rPr>
              <a:t> </a:t>
            </a:r>
            <a:r>
              <a:rPr lang="en-US" dirty="0" err="1" smtClean="0">
                <a:solidFill>
                  <a:srgbClr val="FF0000"/>
                </a:solidFill>
              </a:rPr>
              <a:t>que</a:t>
            </a:r>
            <a:r>
              <a:rPr lang="en-US" dirty="0" smtClean="0">
                <a:solidFill>
                  <a:srgbClr val="FF0000"/>
                </a:solidFill>
              </a:rPr>
              <a:t> </a:t>
            </a:r>
            <a:r>
              <a:rPr lang="en-US" dirty="0" err="1" smtClean="0">
                <a:solidFill>
                  <a:srgbClr val="FF0000"/>
                </a:solidFill>
              </a:rPr>
              <a:t>puedas</a:t>
            </a:r>
            <a:r>
              <a:rPr lang="en-US" dirty="0" smtClean="0">
                <a:solidFill>
                  <a:srgbClr val="FF0000"/>
                </a:solidFill>
              </a:rPr>
              <a:t> </a:t>
            </a:r>
            <a:r>
              <a:rPr lang="en-US" dirty="0" err="1" smtClean="0">
                <a:solidFill>
                  <a:srgbClr val="FF0000"/>
                </a:solidFill>
              </a:rPr>
              <a:t>hacer</a:t>
            </a:r>
            <a:r>
              <a:rPr lang="en-US" dirty="0" smtClean="0">
                <a:solidFill>
                  <a:srgbClr val="FF0000"/>
                </a:solidFill>
              </a:rPr>
              <a:t> </a:t>
            </a:r>
            <a:r>
              <a:rPr lang="en-US" dirty="0" err="1" smtClean="0">
                <a:solidFill>
                  <a:srgbClr val="FF0000"/>
                </a:solidFill>
              </a:rPr>
              <a:t>en</a:t>
            </a:r>
            <a:r>
              <a:rPr lang="en-US" dirty="0" smtClean="0">
                <a:solidFill>
                  <a:srgbClr val="FF0000"/>
                </a:solidFill>
              </a:rPr>
              <a:t> Objective-C, Swift, o Java </a:t>
            </a:r>
            <a:br>
              <a:rPr lang="en-US" dirty="0" smtClean="0">
                <a:solidFill>
                  <a:srgbClr val="FF0000"/>
                </a:solidFill>
              </a:rPr>
            </a:br>
            <a:r>
              <a:rPr lang="en-US" dirty="0" smtClean="0">
                <a:solidFill>
                  <a:srgbClr val="FF0000"/>
                </a:solidFill>
              </a:rPr>
              <a:t>se </a:t>
            </a:r>
            <a:r>
              <a:rPr lang="en-US" dirty="0" err="1" smtClean="0">
                <a:solidFill>
                  <a:srgbClr val="FF0000"/>
                </a:solidFill>
              </a:rPr>
              <a:t>puede</a:t>
            </a:r>
            <a:r>
              <a:rPr lang="en-US" dirty="0" smtClean="0">
                <a:solidFill>
                  <a:srgbClr val="FF0000"/>
                </a:solidFill>
              </a:rPr>
              <a:t> </a:t>
            </a:r>
            <a:r>
              <a:rPr lang="en-US" dirty="0" err="1" smtClean="0">
                <a:solidFill>
                  <a:srgbClr val="FF0000"/>
                </a:solidFill>
              </a:rPr>
              <a:t>hacer</a:t>
            </a:r>
            <a:r>
              <a:rPr lang="en-US" dirty="0" smtClean="0">
                <a:solidFill>
                  <a:srgbClr val="FF0000"/>
                </a:solidFill>
              </a:rPr>
              <a:t> con C# con Xamarin </a:t>
            </a:r>
            <a:r>
              <a:rPr lang="en-US" dirty="0" err="1" smtClean="0">
                <a:solidFill>
                  <a:srgbClr val="FF0000"/>
                </a:solidFill>
              </a:rPr>
              <a:t>usando</a:t>
            </a:r>
            <a:r>
              <a:rPr lang="en-US" dirty="0" smtClean="0">
                <a:solidFill>
                  <a:srgbClr val="FF0000"/>
                </a:solidFill>
              </a:rPr>
              <a:t> Visual Studio</a:t>
            </a:r>
            <a:endParaRPr lang="en-US" dirty="0">
              <a:solidFill>
                <a:srgbClr val="FF0000"/>
              </a:solidFill>
            </a:endParaRPr>
          </a:p>
        </p:txBody>
      </p:sp>
    </p:spTree>
    <p:extLst>
      <p:ext uri="{BB962C8B-B14F-4D97-AF65-F5344CB8AC3E}">
        <p14:creationId xmlns:p14="http://schemas.microsoft.com/office/powerpoint/2010/main" val="845253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152400"/>
            <a:ext cx="7048500" cy="590550"/>
          </a:xfrm>
          <a:prstGeom prst="rect">
            <a:avLst/>
          </a:prstGeom>
        </p:spPr>
        <p:txBody>
          <a:bodyPr wrap="square" anchor="t" anchorCtr="0">
            <a:normAutofit/>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00" dirty="0" smtClean="0"/>
              <a:t>Xamarin + </a:t>
            </a:r>
            <a:r>
              <a:rPr lang="en-US" sz="3200" dirty="0" err="1" smtClean="0"/>
              <a:t>Xamarin.Forms</a:t>
            </a:r>
            <a:endParaRPr lang="en-US" sz="3200" dirty="0"/>
          </a:p>
        </p:txBody>
      </p:sp>
      <p:pic>
        <p:nvPicPr>
          <p:cNvPr id="3"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0" y="1665111"/>
            <a:ext cx="4147275" cy="2762763"/>
          </a:xfrm>
          <a:prstGeom prst="rect">
            <a:avLst/>
          </a:prstGeom>
        </p:spPr>
      </p:pic>
      <p:pic>
        <p:nvPicPr>
          <p:cNvPr id="4" name="Picture 10"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83459" y="1665111"/>
            <a:ext cx="4147275" cy="2762763"/>
          </a:xfrm>
          <a:prstGeom prst="rect">
            <a:avLst/>
          </a:prstGeom>
        </p:spPr>
      </p:pic>
      <p:sp>
        <p:nvSpPr>
          <p:cNvPr id="5" name="TextBox 26"/>
          <p:cNvSpPr txBox="1">
            <a:spLocks noChangeArrowheads="1"/>
          </p:cNvSpPr>
          <p:nvPr/>
        </p:nvSpPr>
        <p:spPr bwMode="auto">
          <a:xfrm>
            <a:off x="4683459" y="812094"/>
            <a:ext cx="4147275" cy="732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smtClean="0">
                <a:solidFill>
                  <a:srgbClr val="595959"/>
                </a:solidFill>
                <a:latin typeface="Helvetica Light"/>
                <a:cs typeface="Helvetica Light"/>
              </a:rPr>
              <a:t>Con </a:t>
            </a:r>
            <a:r>
              <a:rPr lang="en-US" sz="1600" dirty="0" err="1" smtClean="0">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Se </a:t>
            </a:r>
            <a:r>
              <a:rPr lang="en-US" sz="1600" dirty="0" err="1" smtClean="0">
                <a:solidFill>
                  <a:srgbClr val="595959"/>
                </a:solidFill>
                <a:latin typeface="Helvetica Light"/>
                <a:cs typeface="Helvetica Light"/>
              </a:rPr>
              <a:t>comparte</a:t>
            </a:r>
            <a:r>
              <a:rPr lang="en-US" sz="1600" dirty="0" smtClean="0">
                <a:solidFill>
                  <a:srgbClr val="595959"/>
                </a:solidFill>
                <a:latin typeface="Helvetica Light"/>
                <a:cs typeface="Helvetica Light"/>
              </a:rPr>
              <a:t> </a:t>
            </a:r>
            <a:r>
              <a:rPr lang="en-US" sz="1600" dirty="0" err="1" smtClean="0">
                <a:solidFill>
                  <a:srgbClr val="595959"/>
                </a:solidFill>
                <a:latin typeface="Helvetica Light"/>
                <a:cs typeface="Helvetica Light"/>
              </a:rPr>
              <a:t>más</a:t>
            </a:r>
            <a:r>
              <a:rPr lang="en-US" sz="1600" dirty="0" smtClean="0">
                <a:solidFill>
                  <a:srgbClr val="595959"/>
                </a:solidFill>
                <a:latin typeface="Helvetica Light"/>
                <a:cs typeface="Helvetica Light"/>
              </a:rPr>
              <a:t>, </a:t>
            </a:r>
            <a:r>
              <a:rPr lang="en-US" sz="1600" dirty="0" err="1" smtClean="0">
                <a:solidFill>
                  <a:srgbClr val="595959"/>
                </a:solidFill>
                <a:latin typeface="Helvetica Light"/>
                <a:cs typeface="Helvetica Light"/>
              </a:rPr>
              <a:t>controles</a:t>
            </a:r>
            <a:r>
              <a:rPr lang="en-US" sz="1600" dirty="0" smtClean="0">
                <a:solidFill>
                  <a:srgbClr val="595959"/>
                </a:solidFill>
                <a:latin typeface="Helvetica Light"/>
                <a:cs typeface="Helvetica Light"/>
              </a:rPr>
              <a:t> </a:t>
            </a:r>
            <a:r>
              <a:rPr lang="en-US" sz="1600" dirty="0" err="1" smtClean="0">
                <a:solidFill>
                  <a:srgbClr val="595959"/>
                </a:solidFill>
                <a:latin typeface="Helvetica Light"/>
                <a:cs typeface="Helvetica Light"/>
              </a:rPr>
              <a:t>compartidos</a:t>
            </a:r>
            <a:endParaRPr lang="en-US" sz="1600" dirty="0">
              <a:solidFill>
                <a:srgbClr val="595959"/>
              </a:solidFill>
              <a:latin typeface="Helvetica Light"/>
              <a:cs typeface="Helvetica Light"/>
            </a:endParaRPr>
          </a:p>
        </p:txBody>
      </p:sp>
      <p:sp>
        <p:nvSpPr>
          <p:cNvPr id="6" name="TextBox 31"/>
          <p:cNvSpPr txBox="1">
            <a:spLocks noChangeArrowheads="1"/>
          </p:cNvSpPr>
          <p:nvPr/>
        </p:nvSpPr>
        <p:spPr bwMode="auto">
          <a:xfrm>
            <a:off x="266700" y="934332"/>
            <a:ext cx="4147275" cy="3790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smtClean="0">
                <a:solidFill>
                  <a:srgbClr val="595959"/>
                </a:solidFill>
                <a:latin typeface="Helvetica Light"/>
                <a:cs typeface="Helvetica Light"/>
              </a:rPr>
              <a:t>El </a:t>
            </a:r>
            <a:r>
              <a:rPr lang="en-US" sz="1600" dirty="0" err="1" smtClean="0">
                <a:solidFill>
                  <a:srgbClr val="595959"/>
                </a:solidFill>
                <a:latin typeface="Helvetica Light"/>
                <a:cs typeface="Helvetica Light"/>
              </a:rPr>
              <a:t>enfoque</a:t>
            </a:r>
            <a:r>
              <a:rPr lang="en-US" sz="1600" dirty="0" smtClean="0">
                <a:solidFill>
                  <a:srgbClr val="595959"/>
                </a:solidFill>
                <a:latin typeface="Helvetica Light"/>
                <a:cs typeface="Helvetica Light"/>
              </a:rPr>
              <a:t> </a:t>
            </a:r>
            <a:r>
              <a:rPr lang="en-US" sz="1600" dirty="0" err="1" smtClean="0">
                <a:solidFill>
                  <a:srgbClr val="595959"/>
                </a:solidFill>
                <a:latin typeface="Helvetica Light"/>
                <a:cs typeface="Helvetica Light"/>
              </a:rPr>
              <a:t>tradicional</a:t>
            </a:r>
            <a:r>
              <a:rPr lang="en-US" sz="1600" dirty="0" smtClean="0">
                <a:solidFill>
                  <a:srgbClr val="595959"/>
                </a:solidFill>
                <a:latin typeface="Helvetica Light"/>
                <a:cs typeface="Helvetica Light"/>
              </a:rPr>
              <a:t> de </a:t>
            </a:r>
            <a:r>
              <a:rPr lang="en-US" sz="1600" dirty="0" err="1" smtClean="0">
                <a:solidFill>
                  <a:srgbClr val="595959"/>
                </a:solidFill>
                <a:latin typeface="Helvetica Light"/>
                <a:cs typeface="Helvetica Light"/>
              </a:rPr>
              <a:t>Xamarin</a:t>
            </a:r>
            <a:endParaRPr lang="en-US" sz="1600" dirty="0">
              <a:solidFill>
                <a:srgbClr val="595959"/>
              </a:solidFill>
              <a:latin typeface="Helvetica Light"/>
              <a:cs typeface="Helvetica Light"/>
            </a:endParaRPr>
          </a:p>
        </p:txBody>
      </p:sp>
      <p:sp>
        <p:nvSpPr>
          <p:cNvPr id="7"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40894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Exo" pitchFamily="50" charset="0"/>
              </a:rPr>
              <a:t>Creando</a:t>
            </a:r>
            <a:r>
              <a:rPr lang="en-US" i="1" dirty="0" smtClean="0">
                <a:latin typeface="Exo" pitchFamily="50" charset="0"/>
              </a:rPr>
              <a:t> </a:t>
            </a:r>
            <a:r>
              <a:rPr lang="en-US" i="1" dirty="0" err="1" smtClean="0">
                <a:latin typeface="Exo" pitchFamily="50" charset="0"/>
              </a:rPr>
              <a:t>aplicaciones</a:t>
            </a:r>
            <a:r>
              <a:rPr lang="en-US" i="1" dirty="0" smtClean="0">
                <a:latin typeface="Exo" pitchFamily="50" charset="0"/>
              </a:rPr>
              <a:t> </a:t>
            </a:r>
            <a:r>
              <a:rPr lang="en-US" i="1" dirty="0" err="1" smtClean="0">
                <a:latin typeface="Exo" pitchFamily="50" charset="0"/>
              </a:rPr>
              <a:t>multiplataforma</a:t>
            </a:r>
            <a:r>
              <a:rPr lang="en-US" i="1" dirty="0" smtClean="0">
                <a:latin typeface="Exo" pitchFamily="50" charset="0"/>
              </a:rPr>
              <a:t> con Xamarin</a:t>
            </a:r>
            <a:endParaRPr lang="en-US" b="1" i="1" dirty="0">
              <a:latin typeface="Exo" pitchFamily="50"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52550"/>
            <a:ext cx="1371791" cy="1371791"/>
          </a:xfrm>
          <a:prstGeom prst="rect">
            <a:avLst/>
          </a:prstGeom>
        </p:spPr>
      </p:pic>
    </p:spTree>
    <p:extLst>
      <p:ext uri="{BB962C8B-B14F-4D97-AF65-F5344CB8AC3E}">
        <p14:creationId xmlns:p14="http://schemas.microsoft.com/office/powerpoint/2010/main" val="338269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9"/>
          <p:cNvSpPr/>
          <p:nvPr/>
        </p:nvSpPr>
        <p:spPr>
          <a:xfrm>
            <a:off x="179512" y="2733768"/>
            <a:ext cx="8856984" cy="324036"/>
          </a:xfrm>
          <a:prstGeom prst="rightArrow">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11"/>
          <p:cNvSpPr/>
          <p:nvPr/>
        </p:nvSpPr>
        <p:spPr>
          <a:xfrm>
            <a:off x="107504"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solidFill>
              </a:rPr>
              <a:t>Primer Vistazo</a:t>
            </a:r>
          </a:p>
          <a:p>
            <a:pPr algn="ctr"/>
            <a:r>
              <a:rPr lang="en-US" sz="900" dirty="0" smtClean="0">
                <a:solidFill>
                  <a:schemeClr val="bg1"/>
                </a:solidFill>
              </a:rPr>
              <a:t>Feb, 2010 (MWC)</a:t>
            </a:r>
          </a:p>
          <a:p>
            <a:pPr algn="ctr"/>
            <a:r>
              <a:rPr lang="en-US" sz="2800" b="1" dirty="0">
                <a:solidFill>
                  <a:schemeClr val="bg1"/>
                </a:solidFill>
              </a:rPr>
              <a:t>1</a:t>
            </a:r>
            <a:endParaRPr lang="en-IN" b="1" dirty="0">
              <a:solidFill>
                <a:schemeClr val="bg1"/>
              </a:solidFill>
            </a:endParaRPr>
          </a:p>
        </p:txBody>
      </p:sp>
      <p:sp>
        <p:nvSpPr>
          <p:cNvPr id="5" name="Rectangle 14"/>
          <p:cNvSpPr/>
          <p:nvPr/>
        </p:nvSpPr>
        <p:spPr>
          <a:xfrm>
            <a:off x="82758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FFFF"/>
                </a:solidFill>
              </a:rPr>
              <a:t>SDK</a:t>
            </a:r>
          </a:p>
          <a:p>
            <a:pPr algn="ctr"/>
            <a:r>
              <a:rPr lang="en-IN" sz="1400" dirty="0" smtClean="0">
                <a:solidFill>
                  <a:srgbClr val="FFFFFF"/>
                </a:solidFill>
              </a:rPr>
              <a:t>Abr, 2010 </a:t>
            </a:r>
          </a:p>
          <a:p>
            <a:pPr algn="ctr"/>
            <a:r>
              <a:rPr lang="en-IN" sz="1200" dirty="0" smtClean="0">
                <a:solidFill>
                  <a:srgbClr val="FFFFFF"/>
                </a:solidFill>
              </a:rPr>
              <a:t>(MIX 10) </a:t>
            </a:r>
            <a:endParaRPr lang="en-IN" sz="1400" dirty="0" smtClean="0">
              <a:solidFill>
                <a:srgbClr val="FFFFFF"/>
              </a:solidFill>
            </a:endParaRPr>
          </a:p>
          <a:p>
            <a:pPr algn="ctr"/>
            <a:r>
              <a:rPr lang="en-US" sz="2800" b="1" dirty="0" smtClean="0">
                <a:solidFill>
                  <a:srgbClr val="FFFFFF"/>
                </a:solidFill>
              </a:rPr>
              <a:t>2</a:t>
            </a:r>
            <a:endParaRPr lang="en-IN" sz="2800" b="1" dirty="0">
              <a:solidFill>
                <a:srgbClr val="FFFFFF"/>
              </a:solidFill>
            </a:endParaRPr>
          </a:p>
        </p:txBody>
      </p:sp>
      <p:sp>
        <p:nvSpPr>
          <p:cNvPr id="6" name="Rectangle 15"/>
          <p:cNvSpPr/>
          <p:nvPr/>
        </p:nvSpPr>
        <p:spPr>
          <a:xfrm>
            <a:off x="170741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Lanzamiento</a:t>
            </a:r>
          </a:p>
          <a:p>
            <a:pPr algn="ctr"/>
            <a:r>
              <a:rPr lang="en-IN" sz="1100" dirty="0" smtClean="0">
                <a:solidFill>
                  <a:srgbClr val="FFFFFF"/>
                </a:solidFill>
              </a:rPr>
              <a:t>Oct, 2010 (Europa) </a:t>
            </a:r>
          </a:p>
          <a:p>
            <a:pPr algn="ctr"/>
            <a:r>
              <a:rPr lang="en-US" sz="2800" b="1" dirty="0" smtClean="0">
                <a:solidFill>
                  <a:srgbClr val="FFFFFF"/>
                </a:solidFill>
              </a:rPr>
              <a:t>3</a:t>
            </a:r>
            <a:endParaRPr lang="en-IN" sz="2800" b="1" dirty="0">
              <a:solidFill>
                <a:srgbClr val="FFFFFF"/>
              </a:solidFill>
            </a:endParaRPr>
          </a:p>
        </p:txBody>
      </p:sp>
      <p:sp>
        <p:nvSpPr>
          <p:cNvPr id="7" name="Rectangle 16"/>
          <p:cNvSpPr/>
          <p:nvPr/>
        </p:nvSpPr>
        <p:spPr>
          <a:xfrm>
            <a:off x="239602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Lanzamiento</a:t>
            </a:r>
          </a:p>
          <a:p>
            <a:pPr algn="ctr"/>
            <a:r>
              <a:rPr lang="en-IN" sz="1200" dirty="0" smtClean="0">
                <a:solidFill>
                  <a:srgbClr val="FFFFFF"/>
                </a:solidFill>
              </a:rPr>
              <a:t>Nov, 2010 </a:t>
            </a:r>
            <a:r>
              <a:rPr lang="en-IN" sz="1100" dirty="0" smtClean="0">
                <a:solidFill>
                  <a:srgbClr val="FFFFFF"/>
                </a:solidFill>
              </a:rPr>
              <a:t>(America) </a:t>
            </a:r>
            <a:endParaRPr lang="en-IN" sz="1200" dirty="0" smtClean="0">
              <a:solidFill>
                <a:srgbClr val="FFFFFF"/>
              </a:solidFill>
            </a:endParaRPr>
          </a:p>
          <a:p>
            <a:pPr algn="ctr"/>
            <a:r>
              <a:rPr lang="en-US" sz="2400" b="1" dirty="0" smtClean="0">
                <a:solidFill>
                  <a:srgbClr val="FFFFFF"/>
                </a:solidFill>
              </a:rPr>
              <a:t>4</a:t>
            </a:r>
            <a:endParaRPr lang="en-IN" sz="2400" b="1" dirty="0">
              <a:solidFill>
                <a:srgbClr val="FFFFFF"/>
              </a:solidFill>
            </a:endParaRPr>
          </a:p>
        </p:txBody>
      </p:sp>
      <p:sp>
        <p:nvSpPr>
          <p:cNvPr id="8" name="Rectangle 17"/>
          <p:cNvSpPr/>
          <p:nvPr/>
        </p:nvSpPr>
        <p:spPr>
          <a:xfrm>
            <a:off x="327585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Relación con </a:t>
            </a:r>
            <a:r>
              <a:rPr lang="en-IN" sz="1600" b="1" dirty="0" smtClean="0">
                <a:solidFill>
                  <a:srgbClr val="FFFFFF"/>
                </a:solidFill>
              </a:rPr>
              <a:t>Nokia</a:t>
            </a:r>
          </a:p>
          <a:p>
            <a:pPr algn="ctr"/>
            <a:r>
              <a:rPr lang="en-IN" sz="1200" dirty="0" smtClean="0">
                <a:solidFill>
                  <a:srgbClr val="FFFFFF"/>
                </a:solidFill>
              </a:rPr>
              <a:t>Feb, 2011</a:t>
            </a:r>
          </a:p>
          <a:p>
            <a:pPr algn="ctr"/>
            <a:r>
              <a:rPr lang="en-US" sz="2400" b="1" dirty="0" smtClean="0">
                <a:solidFill>
                  <a:srgbClr val="FFFFFF"/>
                </a:solidFill>
              </a:rPr>
              <a:t>5</a:t>
            </a:r>
            <a:endParaRPr lang="en-IN" sz="2400" b="1" dirty="0">
              <a:solidFill>
                <a:srgbClr val="FFFFFF"/>
              </a:solidFill>
            </a:endParaRPr>
          </a:p>
        </p:txBody>
      </p:sp>
      <p:sp>
        <p:nvSpPr>
          <p:cNvPr id="9" name="Rectangle 18"/>
          <p:cNvSpPr/>
          <p:nvPr/>
        </p:nvSpPr>
        <p:spPr>
          <a:xfrm>
            <a:off x="3980200"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No-Do &amp; Mango</a:t>
            </a:r>
          </a:p>
          <a:p>
            <a:pPr algn="ctr"/>
            <a:r>
              <a:rPr lang="en-IN" sz="1200" b="1" dirty="0" smtClean="0">
                <a:solidFill>
                  <a:srgbClr val="FFFFFF"/>
                </a:solidFill>
              </a:rPr>
              <a:t>Revelado</a:t>
            </a:r>
          </a:p>
          <a:p>
            <a:pPr algn="ctr"/>
            <a:r>
              <a:rPr lang="en-IN" sz="1050" dirty="0" smtClean="0">
                <a:solidFill>
                  <a:srgbClr val="FFFFFF"/>
                </a:solidFill>
              </a:rPr>
              <a:t>Feb, 2011</a:t>
            </a:r>
            <a:r>
              <a:rPr lang="en-IN" sz="1000" dirty="0" smtClean="0">
                <a:solidFill>
                  <a:srgbClr val="FFFFFF"/>
                </a:solidFill>
              </a:rPr>
              <a:t>(MWC) </a:t>
            </a:r>
            <a:endParaRPr lang="en-IN" sz="1050" dirty="0" smtClean="0">
              <a:solidFill>
                <a:srgbClr val="FFFFFF"/>
              </a:solidFill>
            </a:endParaRPr>
          </a:p>
          <a:p>
            <a:pPr algn="ctr"/>
            <a:r>
              <a:rPr lang="en-US" sz="2000" b="1" dirty="0" smtClean="0">
                <a:solidFill>
                  <a:srgbClr val="FFFFFF"/>
                </a:solidFill>
              </a:rPr>
              <a:t>6</a:t>
            </a:r>
            <a:endParaRPr lang="en-IN" sz="2000" b="1" dirty="0">
              <a:solidFill>
                <a:srgbClr val="FFFFFF"/>
              </a:solidFill>
            </a:endParaRPr>
          </a:p>
        </p:txBody>
      </p:sp>
      <p:sp>
        <p:nvSpPr>
          <p:cNvPr id="10" name="Rectangle 19"/>
          <p:cNvSpPr/>
          <p:nvPr/>
        </p:nvSpPr>
        <p:spPr>
          <a:xfrm>
            <a:off x="4860032"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No-Do </a:t>
            </a:r>
            <a:r>
              <a:rPr lang="en-IN" sz="1200" b="1" dirty="0" smtClean="0">
                <a:solidFill>
                  <a:srgbClr val="FFFFFF"/>
                </a:solidFill>
              </a:rPr>
              <a:t>Actualización</a:t>
            </a:r>
          </a:p>
          <a:p>
            <a:pPr algn="ctr"/>
            <a:r>
              <a:rPr lang="en-IN" sz="1200" dirty="0" smtClean="0">
                <a:solidFill>
                  <a:srgbClr val="FFFFFF"/>
                </a:solidFill>
              </a:rPr>
              <a:t>Mar, 2011</a:t>
            </a:r>
          </a:p>
          <a:p>
            <a:pPr algn="ctr"/>
            <a:r>
              <a:rPr lang="en-US" sz="2800" b="1" dirty="0" smtClean="0">
                <a:solidFill>
                  <a:srgbClr val="FFFFFF"/>
                </a:solidFill>
              </a:rPr>
              <a:t>7</a:t>
            </a:r>
            <a:endParaRPr lang="en-IN" sz="2800" b="1" dirty="0">
              <a:solidFill>
                <a:srgbClr val="FFFFFF"/>
              </a:solidFill>
            </a:endParaRPr>
          </a:p>
        </p:txBody>
      </p:sp>
      <p:sp>
        <p:nvSpPr>
          <p:cNvPr id="11" name="Rectangle 20"/>
          <p:cNvSpPr/>
          <p:nvPr/>
        </p:nvSpPr>
        <p:spPr>
          <a:xfrm>
            <a:off x="550810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Mostrado</a:t>
            </a:r>
          </a:p>
          <a:p>
            <a:pPr algn="ctr"/>
            <a:r>
              <a:rPr lang="en-IN" sz="1200" dirty="0" smtClean="0">
                <a:solidFill>
                  <a:srgbClr val="FFFFFF"/>
                </a:solidFill>
              </a:rPr>
              <a:t>Abr, 2011(MIX)</a:t>
            </a:r>
          </a:p>
          <a:p>
            <a:pPr algn="ctr"/>
            <a:r>
              <a:rPr lang="en-US" sz="2800" b="1" dirty="0" smtClean="0">
                <a:solidFill>
                  <a:srgbClr val="FFFFFF"/>
                </a:solidFill>
              </a:rPr>
              <a:t>8</a:t>
            </a:r>
            <a:endParaRPr lang="en-IN" sz="2800" b="1" dirty="0">
              <a:solidFill>
                <a:srgbClr val="FFFFFF"/>
              </a:solidFill>
            </a:endParaRPr>
          </a:p>
        </p:txBody>
      </p:sp>
      <p:sp>
        <p:nvSpPr>
          <p:cNvPr id="12" name="Rectangle 21"/>
          <p:cNvSpPr/>
          <p:nvPr/>
        </p:nvSpPr>
        <p:spPr>
          <a:xfrm>
            <a:off x="638793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a:t>
            </a:r>
            <a:r>
              <a:rPr lang="en-IN" sz="1200" b="1" dirty="0" smtClean="0">
                <a:solidFill>
                  <a:srgbClr val="FFFFFF"/>
                </a:solidFill>
              </a:rPr>
              <a:t>Actualización</a:t>
            </a:r>
          </a:p>
          <a:p>
            <a:pPr algn="ctr"/>
            <a:r>
              <a:rPr lang="en-IN" sz="1200" dirty="0" smtClean="0">
                <a:solidFill>
                  <a:srgbClr val="FFFFFF"/>
                </a:solidFill>
              </a:rPr>
              <a:t>Jul, 2011</a:t>
            </a:r>
          </a:p>
          <a:p>
            <a:pPr algn="ctr"/>
            <a:r>
              <a:rPr lang="en-US" sz="2800" b="1" dirty="0" smtClean="0">
                <a:solidFill>
                  <a:srgbClr val="FFFFFF"/>
                </a:solidFill>
              </a:rPr>
              <a:t>9</a:t>
            </a:r>
            <a:endParaRPr lang="en-IN" sz="2800" b="1" dirty="0">
              <a:solidFill>
                <a:srgbClr val="FFFFFF"/>
              </a:solidFill>
            </a:endParaRPr>
          </a:p>
        </p:txBody>
      </p:sp>
      <p:sp>
        <p:nvSpPr>
          <p:cNvPr id="13" name="Rectangle 22"/>
          <p:cNvSpPr/>
          <p:nvPr/>
        </p:nvSpPr>
        <p:spPr>
          <a:xfrm>
            <a:off x="7004536"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Tango</a:t>
            </a:r>
          </a:p>
          <a:p>
            <a:pPr algn="ctr"/>
            <a:r>
              <a:rPr lang="en-IN" sz="1200" b="1" dirty="0" smtClean="0">
                <a:solidFill>
                  <a:srgbClr val="FFFFFF"/>
                </a:solidFill>
              </a:rPr>
              <a:t>Actualización</a:t>
            </a:r>
          </a:p>
          <a:p>
            <a:pPr algn="ctr"/>
            <a:r>
              <a:rPr lang="en-US" sz="1200" dirty="0" smtClean="0">
                <a:solidFill>
                  <a:srgbClr val="FFFFFF"/>
                </a:solidFill>
              </a:rPr>
              <a:t>2012 Q1</a:t>
            </a:r>
            <a:endParaRPr lang="en-IN" sz="1200" dirty="0" smtClean="0">
              <a:solidFill>
                <a:srgbClr val="FFFFFF"/>
              </a:solidFill>
            </a:endParaRPr>
          </a:p>
          <a:p>
            <a:pPr algn="ctr"/>
            <a:r>
              <a:rPr lang="en-US" sz="2800" b="1" dirty="0" smtClean="0">
                <a:solidFill>
                  <a:srgbClr val="FFFFFF"/>
                </a:solidFill>
              </a:rPr>
              <a:t>10</a:t>
            </a:r>
            <a:endParaRPr lang="en-IN" sz="2800" b="1" dirty="0">
              <a:solidFill>
                <a:srgbClr val="FFFFFF"/>
              </a:solidFill>
            </a:endParaRPr>
          </a:p>
        </p:txBody>
      </p:sp>
      <p:sp>
        <p:nvSpPr>
          <p:cNvPr id="14" name="Rectangle 23"/>
          <p:cNvSpPr/>
          <p:nvPr/>
        </p:nvSpPr>
        <p:spPr>
          <a:xfrm>
            <a:off x="7812360" y="1761660"/>
            <a:ext cx="1208400" cy="9721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rgbClr val="FFFFFF"/>
                </a:solidFill>
              </a:rPr>
              <a:t>WINDOWS</a:t>
            </a:r>
          </a:p>
          <a:p>
            <a:pPr algn="ctr"/>
            <a:r>
              <a:rPr lang="en-US" sz="1200" dirty="0" smtClean="0">
                <a:solidFill>
                  <a:srgbClr val="FFFFFF"/>
                </a:solidFill>
              </a:rPr>
              <a:t>PHONE 8</a:t>
            </a:r>
          </a:p>
          <a:p>
            <a:pPr algn="ctr"/>
            <a:r>
              <a:rPr lang="en-US" sz="1200" dirty="0" err="1" smtClean="0">
                <a:solidFill>
                  <a:srgbClr val="FFFFFF"/>
                </a:solidFill>
              </a:rPr>
              <a:t>Mostrado</a:t>
            </a:r>
            <a:endParaRPr lang="en-IN" sz="1200" dirty="0" smtClean="0">
              <a:solidFill>
                <a:srgbClr val="FFFFFF"/>
              </a:solidFill>
            </a:endParaRPr>
          </a:p>
          <a:p>
            <a:pPr algn="ctr"/>
            <a:r>
              <a:rPr lang="en-US" sz="1050" dirty="0" err="1" smtClean="0">
                <a:solidFill>
                  <a:srgbClr val="FFFFFF"/>
                </a:solidFill>
              </a:rPr>
              <a:t>Junio</a:t>
            </a:r>
            <a:r>
              <a:rPr lang="en-US" sz="1050" dirty="0" smtClean="0">
                <a:solidFill>
                  <a:srgbClr val="FFFFFF"/>
                </a:solidFill>
              </a:rPr>
              <a:t>, 2012</a:t>
            </a:r>
            <a:endParaRPr lang="en-IN" sz="1050" dirty="0" smtClean="0">
              <a:solidFill>
                <a:srgbClr val="FFFFFF"/>
              </a:solidFill>
            </a:endParaRPr>
          </a:p>
          <a:p>
            <a:pPr algn="ctr"/>
            <a:r>
              <a:rPr lang="en-US" sz="2000" dirty="0" smtClean="0">
                <a:solidFill>
                  <a:srgbClr val="FFFFFF"/>
                </a:solidFill>
              </a:rPr>
              <a:t>11</a:t>
            </a:r>
            <a:endParaRPr lang="en-IN" sz="2000" dirty="0">
              <a:solidFill>
                <a:srgbClr val="FFFFFF"/>
              </a:solidFill>
            </a:endParaRPr>
          </a:p>
        </p:txBody>
      </p:sp>
      <p:sp>
        <p:nvSpPr>
          <p:cNvPr id="15" name="Title 1"/>
          <p:cNvSpPr>
            <a:spLocks noGrp="1"/>
          </p:cNvSpPr>
          <p:nvPr>
            <p:ph type="ctrTitle"/>
          </p:nvPr>
        </p:nvSpPr>
        <p:spPr>
          <a:xfrm>
            <a:off x="521027" y="320186"/>
            <a:ext cx="8101946" cy="498964"/>
          </a:xfrm>
        </p:spPr>
        <p:txBody>
          <a:bodyPr>
            <a:normAutofit/>
          </a:bodyPr>
          <a:lstStyle/>
          <a:p>
            <a:r>
              <a:rPr lang="en-US" dirty="0" smtClean="0"/>
              <a:t>WINDOWS PHONE. UN POCO DE </a:t>
            </a:r>
            <a:r>
              <a:rPr lang="en-US" dirty="0" smtClean="0">
                <a:solidFill>
                  <a:srgbClr val="FF0000"/>
                </a:solidFill>
              </a:rPr>
              <a:t>HISTORIA</a:t>
            </a:r>
            <a:endParaRPr lang="en-US" dirty="0">
              <a:solidFill>
                <a:srgbClr val="FF0000"/>
              </a:solidFill>
            </a:endParaRPr>
          </a:p>
        </p:txBody>
      </p:sp>
    </p:spTree>
    <p:extLst>
      <p:ext uri="{BB962C8B-B14F-4D97-AF65-F5344CB8AC3E}">
        <p14:creationId xmlns:p14="http://schemas.microsoft.com/office/powerpoint/2010/main" val="373592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lide(fromTo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Bottom)">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lide(fromBottom)">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lide(fromBottom)">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slide(fromTo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lide(fromBottom)">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slide(fromTo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slide(fromBottom)">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slide(fromTo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strips(downRigh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4294967295"/>
          </p:nvPr>
        </p:nvSpPr>
        <p:spPr>
          <a:xfrm>
            <a:off x="323528" y="742950"/>
            <a:ext cx="1426314" cy="381000"/>
          </a:xfrm>
          <a:prstGeom prst="rect">
            <a:avLst/>
          </a:prstGeom>
        </p:spPr>
        <p:txBody>
          <a:bodyPr/>
          <a:lstStyle/>
          <a:p>
            <a:pPr marL="0" indent="0">
              <a:buNone/>
            </a:pPr>
            <a:r>
              <a:rPr lang="en-US" sz="1600" dirty="0" smtClean="0"/>
              <a:t>¿</a:t>
            </a:r>
            <a:r>
              <a:rPr lang="en-US" sz="1600" dirty="0" err="1" smtClean="0"/>
              <a:t>Dudas</a:t>
            </a:r>
            <a:r>
              <a:rPr lang="en-US" sz="1600" dirty="0" smtClean="0"/>
              <a:t>?</a:t>
            </a:r>
            <a:endParaRPr lang="ru-RU" sz="1600" dirty="0"/>
          </a:p>
        </p:txBody>
      </p:sp>
      <p:sp>
        <p:nvSpPr>
          <p:cNvPr id="4"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rgbClr val="FF0000"/>
                </a:solidFill>
                <a:latin typeface="Aller" pitchFamily="2" charset="0"/>
              </a:rPr>
              <a:t>P</a:t>
            </a:r>
            <a:r>
              <a:rPr lang="en-US" sz="8800" dirty="0" smtClean="0">
                <a:solidFill>
                  <a:srgbClr val="FF0000"/>
                </a:solidFill>
                <a:latin typeface="Aller" pitchFamily="2" charset="0"/>
              </a:rPr>
              <a:t>&amp;</a:t>
            </a:r>
            <a:r>
              <a:rPr lang="en-US" sz="16600" dirty="0">
                <a:solidFill>
                  <a:srgbClr val="FF0000"/>
                </a:solidFill>
                <a:latin typeface="Aller" pitchFamily="2" charset="0"/>
              </a:rPr>
              <a:t>R</a:t>
            </a:r>
            <a:endParaRPr lang="ru-RU" sz="16600" dirty="0">
              <a:solidFill>
                <a:srgbClr val="FF0000"/>
              </a:solidFill>
            </a:endParaRPr>
          </a:p>
        </p:txBody>
      </p:sp>
      <p:sp>
        <p:nvSpPr>
          <p:cNvPr id="5" name="Title 1"/>
          <p:cNvSpPr txBox="1">
            <a:spLocks/>
          </p:cNvSpPr>
          <p:nvPr/>
        </p:nvSpPr>
        <p:spPr>
          <a:xfrm>
            <a:off x="266700" y="152400"/>
            <a:ext cx="7048500" cy="590550"/>
          </a:xfrm>
          <a:prstGeom prst="rect">
            <a:avLst/>
          </a:prstGeom>
        </p:spPr>
        <p:txBody>
          <a:bodyPr wrap="square" anchor="t" anchorCtr="0">
            <a:normAutofit/>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Exo" pitchFamily="50" charset="0"/>
                <a:ea typeface="Gulim" pitchFamily="34" charset="-127"/>
                <a:cs typeface="+mj-cs"/>
              </a:defRPr>
            </a:lvl1pPr>
          </a:lstStyle>
          <a:p>
            <a:r>
              <a:rPr lang="en-US" sz="3200" dirty="0" smtClean="0"/>
              <a:t>PREGUNTAS Y RESPUESTAS</a:t>
            </a:r>
            <a:endParaRPr lang="en-US" sz="3200" dirty="0"/>
          </a:p>
        </p:txBody>
      </p:sp>
    </p:spTree>
    <p:extLst>
      <p:ext uri="{BB962C8B-B14F-4D97-AF65-F5344CB8AC3E}">
        <p14:creationId xmlns:p14="http://schemas.microsoft.com/office/powerpoint/2010/main" val="10145037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266950"/>
            <a:ext cx="4050973" cy="498964"/>
          </a:xfrm>
        </p:spPr>
        <p:txBody>
          <a:bodyPr>
            <a:normAutofit/>
          </a:bodyPr>
          <a:lstStyle/>
          <a:p>
            <a:r>
              <a:rPr lang="en-US" dirty="0" smtClean="0"/>
              <a:t>GRACIAS </a:t>
            </a:r>
            <a:r>
              <a:rPr lang="en-US" dirty="0" smtClean="0">
                <a:solidFill>
                  <a:srgbClr val="FF0000"/>
                </a:solidFill>
              </a:rPr>
              <a:t>A TODOS</a:t>
            </a:r>
            <a:r>
              <a:rPr lang="en-US" dirty="0" smtClean="0"/>
              <a:t>!</a:t>
            </a:r>
            <a:endParaRPr lang="en-US" dirty="0">
              <a:solidFill>
                <a:srgbClr val="FF0000"/>
              </a:solidFill>
            </a:endParaRPr>
          </a:p>
        </p:txBody>
      </p:sp>
      <p:sp>
        <p:nvSpPr>
          <p:cNvPr id="10" name="Text Placeholder 9"/>
          <p:cNvSpPr>
            <a:spLocks noGrp="1"/>
          </p:cNvSpPr>
          <p:nvPr>
            <p:ph type="body" sz="quarter" idx="25"/>
          </p:nvPr>
        </p:nvSpPr>
        <p:spPr/>
        <p:txBody>
          <a:bodyPr>
            <a:normAutofit/>
          </a:bodyPr>
          <a:lstStyle/>
          <a:p>
            <a:r>
              <a:rPr lang="en-US" sz="1600" dirty="0"/>
              <a:t>¿</a:t>
            </a:r>
            <a:r>
              <a:rPr lang="en-US" sz="1600" dirty="0" err="1"/>
              <a:t>Te</a:t>
            </a:r>
            <a:r>
              <a:rPr lang="en-US" sz="1600" dirty="0"/>
              <a:t> has </a:t>
            </a:r>
            <a:r>
              <a:rPr lang="en-US" sz="1600" dirty="0" err="1" smtClean="0"/>
              <a:t>quedado</a:t>
            </a:r>
            <a:r>
              <a:rPr lang="en-US" sz="1600" dirty="0" smtClean="0"/>
              <a:t> </a:t>
            </a:r>
            <a:r>
              <a:rPr lang="en-US" sz="1600" dirty="0"/>
              <a:t>con </a:t>
            </a:r>
            <a:r>
              <a:rPr lang="en-US" sz="1600" dirty="0" err="1"/>
              <a:t>dudas</a:t>
            </a:r>
            <a:r>
              <a:rPr lang="en-US" sz="1600" dirty="0" smtClean="0"/>
              <a:t>?. Si </a:t>
            </a:r>
            <a:r>
              <a:rPr lang="en-US" sz="1600" dirty="0" err="1" smtClean="0"/>
              <a:t>te</a:t>
            </a:r>
            <a:r>
              <a:rPr lang="en-US" sz="1600" dirty="0" smtClean="0"/>
              <a:t> </a:t>
            </a:r>
            <a:r>
              <a:rPr lang="en-US" sz="1600" dirty="0" err="1" smtClean="0"/>
              <a:t>quedaste</a:t>
            </a:r>
            <a:r>
              <a:rPr lang="en-US" sz="1600" dirty="0" smtClean="0"/>
              <a:t> con </a:t>
            </a:r>
            <a:r>
              <a:rPr lang="en-US" sz="1600" dirty="0" err="1" smtClean="0"/>
              <a:t>dudas</a:t>
            </a:r>
            <a:r>
              <a:rPr lang="en-US" sz="1600" dirty="0" smtClean="0"/>
              <a:t> o </a:t>
            </a:r>
            <a:r>
              <a:rPr lang="en-US" sz="1600" dirty="0" err="1" smtClean="0"/>
              <a:t>quieres</a:t>
            </a:r>
            <a:r>
              <a:rPr lang="en-US" sz="1600" dirty="0" smtClean="0"/>
              <a:t> </a:t>
            </a:r>
            <a:r>
              <a:rPr lang="en-US" sz="1600" dirty="0" err="1" smtClean="0"/>
              <a:t>contactar</a:t>
            </a:r>
            <a:r>
              <a:rPr lang="en-US" sz="1600" dirty="0" smtClean="0"/>
              <a:t> </a:t>
            </a:r>
            <a:r>
              <a:rPr lang="en-US" sz="1600" dirty="0" err="1" smtClean="0"/>
              <a:t>conmigo</a:t>
            </a:r>
            <a:r>
              <a:rPr lang="en-US" sz="1600" dirty="0" smtClean="0"/>
              <a:t>, </a:t>
            </a:r>
            <a:r>
              <a:rPr lang="en-US" sz="1600" dirty="0" err="1" smtClean="0"/>
              <a:t>adelante</a:t>
            </a:r>
            <a:r>
              <a:rPr lang="en-US" sz="1600" dirty="0" smtClean="0"/>
              <a:t>!. </a:t>
            </a:r>
            <a:r>
              <a:rPr lang="en-US" sz="1600" dirty="0" err="1" smtClean="0"/>
              <a:t>Puedes</a:t>
            </a:r>
            <a:r>
              <a:rPr lang="en-US" sz="1600" dirty="0" smtClean="0"/>
              <a:t> </a:t>
            </a:r>
            <a:r>
              <a:rPr lang="en-US" sz="1600" dirty="0" err="1" smtClean="0"/>
              <a:t>utilizar</a:t>
            </a:r>
            <a:r>
              <a:rPr lang="en-US" sz="1600" dirty="0" smtClean="0"/>
              <a:t> </a:t>
            </a:r>
            <a:r>
              <a:rPr lang="en-US" sz="1600" dirty="0" err="1" smtClean="0"/>
              <a:t>cualquiera</a:t>
            </a:r>
            <a:r>
              <a:rPr lang="en-US" sz="1600" dirty="0" smtClean="0"/>
              <a:t> de los </a:t>
            </a:r>
            <a:r>
              <a:rPr lang="en-US" sz="1600" dirty="0" err="1" smtClean="0"/>
              <a:t>medios</a:t>
            </a:r>
            <a:r>
              <a:rPr lang="en-US" sz="1600" dirty="0" smtClean="0"/>
              <a:t> </a:t>
            </a:r>
            <a:r>
              <a:rPr lang="en-US" sz="1600" dirty="0" err="1" smtClean="0"/>
              <a:t>disponibles</a:t>
            </a:r>
            <a:r>
              <a:rPr lang="en-US" sz="1600" dirty="0" smtClean="0"/>
              <a:t> a la </a:t>
            </a:r>
            <a:r>
              <a:rPr lang="en-US" sz="1600" dirty="0" err="1" smtClean="0"/>
              <a:t>derecha</a:t>
            </a:r>
            <a:r>
              <a:rPr lang="en-US" sz="1600" dirty="0" smtClean="0"/>
              <a:t>.</a:t>
            </a:r>
            <a:endParaRPr lang="en-US" sz="1600" dirty="0"/>
          </a:p>
        </p:txBody>
      </p:sp>
      <p:cxnSp>
        <p:nvCxnSpPr>
          <p:cNvPr id="28" name="Straight Connector 27"/>
          <p:cNvCxnSpPr/>
          <p:nvPr/>
        </p:nvCxnSpPr>
        <p:spPr>
          <a:xfrm>
            <a:off x="3381375" y="3438525"/>
            <a:ext cx="17526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88657" y="3181350"/>
            <a:ext cx="511679" cy="307777"/>
          </a:xfrm>
          <a:prstGeom prst="rect">
            <a:avLst/>
          </a:prstGeom>
          <a:noFill/>
        </p:spPr>
        <p:txBody>
          <a:bodyPr wrap="none" rtlCol="0">
            <a:spAutoFit/>
          </a:bodyPr>
          <a:lstStyle/>
          <a:p>
            <a:r>
              <a:rPr lang="en-US" sz="1400" b="1" dirty="0" smtClean="0">
                <a:solidFill>
                  <a:schemeClr val="bg1">
                    <a:lumMod val="95000"/>
                  </a:schemeClr>
                </a:solidFill>
              </a:rPr>
              <a:t>Blog</a:t>
            </a:r>
            <a:endParaRPr lang="en-US" sz="1400" b="1" dirty="0">
              <a:solidFill>
                <a:schemeClr val="bg1">
                  <a:lumMod val="95000"/>
                </a:schemeClr>
              </a:solidFill>
            </a:endParaRPr>
          </a:p>
        </p:txBody>
      </p:sp>
      <p:sp>
        <p:nvSpPr>
          <p:cNvPr id="30" name="Text Placeholder 18"/>
          <p:cNvSpPr txBox="1">
            <a:spLocks/>
          </p:cNvSpPr>
          <p:nvPr/>
        </p:nvSpPr>
        <p:spPr>
          <a:xfrm>
            <a:off x="3276600" y="3419475"/>
            <a:ext cx="21336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200" dirty="0" smtClean="0">
                <a:solidFill>
                  <a:schemeClr val="bg1">
                    <a:lumMod val="95000"/>
                  </a:schemeClr>
                </a:solidFill>
              </a:rPr>
              <a:t>www.geeks.ms/blogs/jsuarez</a:t>
            </a:r>
          </a:p>
        </p:txBody>
      </p:sp>
      <p:cxnSp>
        <p:nvCxnSpPr>
          <p:cNvPr id="31" name="Straight Connector 30"/>
          <p:cNvCxnSpPr/>
          <p:nvPr/>
        </p:nvCxnSpPr>
        <p:spPr>
          <a:xfrm>
            <a:off x="3381375" y="4143375"/>
            <a:ext cx="17526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288657" y="3886200"/>
            <a:ext cx="720134" cy="307777"/>
          </a:xfrm>
          <a:prstGeom prst="rect">
            <a:avLst/>
          </a:prstGeom>
          <a:noFill/>
        </p:spPr>
        <p:txBody>
          <a:bodyPr wrap="none" rtlCol="0">
            <a:spAutoFit/>
          </a:bodyPr>
          <a:lstStyle/>
          <a:p>
            <a:r>
              <a:rPr lang="en-US" sz="1400" b="1" dirty="0" smtClean="0">
                <a:solidFill>
                  <a:schemeClr val="bg1">
                    <a:lumMod val="95000"/>
                  </a:schemeClr>
                </a:solidFill>
              </a:rPr>
              <a:t>Twitter</a:t>
            </a:r>
            <a:endParaRPr lang="en-US" sz="1400" b="1" dirty="0">
              <a:solidFill>
                <a:schemeClr val="bg1">
                  <a:lumMod val="95000"/>
                </a:schemeClr>
              </a:solidFill>
            </a:endParaRPr>
          </a:p>
        </p:txBody>
      </p:sp>
      <p:sp>
        <p:nvSpPr>
          <p:cNvPr id="33" name="Text Placeholder 18"/>
          <p:cNvSpPr txBox="1">
            <a:spLocks/>
          </p:cNvSpPr>
          <p:nvPr/>
        </p:nvSpPr>
        <p:spPr>
          <a:xfrm>
            <a:off x="3276600" y="4124325"/>
            <a:ext cx="21336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solidFill>
                  <a:schemeClr val="bg1">
                    <a:lumMod val="95000"/>
                  </a:schemeClr>
                </a:solidFill>
              </a:rPr>
              <a:t>@</a:t>
            </a:r>
            <a:r>
              <a:rPr lang="en-US" sz="1200" dirty="0" err="1" smtClean="0">
                <a:solidFill>
                  <a:schemeClr val="bg1">
                    <a:lumMod val="95000"/>
                  </a:schemeClr>
                </a:solidFill>
              </a:rPr>
              <a:t>jsuarezruiz</a:t>
            </a:r>
            <a:endParaRPr lang="en-US" sz="1200" dirty="0">
              <a:solidFill>
                <a:schemeClr val="bg1">
                  <a:lumMod val="95000"/>
                </a:schemeClr>
              </a:solidFill>
            </a:endParaRPr>
          </a:p>
        </p:txBody>
      </p:sp>
      <p:cxnSp>
        <p:nvCxnSpPr>
          <p:cNvPr id="34" name="Straight Connector 33"/>
          <p:cNvCxnSpPr/>
          <p:nvPr/>
        </p:nvCxnSpPr>
        <p:spPr>
          <a:xfrm>
            <a:off x="5667375" y="3438525"/>
            <a:ext cx="17526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574657" y="3181350"/>
            <a:ext cx="596638" cy="307777"/>
          </a:xfrm>
          <a:prstGeom prst="rect">
            <a:avLst/>
          </a:prstGeom>
          <a:noFill/>
        </p:spPr>
        <p:txBody>
          <a:bodyPr wrap="none" rtlCol="0">
            <a:spAutoFit/>
          </a:bodyPr>
          <a:lstStyle/>
          <a:p>
            <a:r>
              <a:rPr lang="en-US" sz="1400" b="1" dirty="0" smtClean="0">
                <a:solidFill>
                  <a:schemeClr val="bg1">
                    <a:lumMod val="95000"/>
                  </a:schemeClr>
                </a:solidFill>
              </a:rPr>
              <a:t>Email</a:t>
            </a:r>
            <a:endParaRPr lang="en-US" sz="1400" b="1" dirty="0">
              <a:solidFill>
                <a:schemeClr val="bg1">
                  <a:lumMod val="95000"/>
                </a:schemeClr>
              </a:solidFill>
            </a:endParaRPr>
          </a:p>
        </p:txBody>
      </p:sp>
      <p:sp>
        <p:nvSpPr>
          <p:cNvPr id="38" name="Text Placeholder 18"/>
          <p:cNvSpPr txBox="1">
            <a:spLocks/>
          </p:cNvSpPr>
          <p:nvPr/>
        </p:nvSpPr>
        <p:spPr>
          <a:xfrm>
            <a:off x="5562600" y="3419475"/>
            <a:ext cx="21336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solidFill>
                  <a:schemeClr val="bg1">
                    <a:lumMod val="95000"/>
                  </a:schemeClr>
                </a:solidFill>
              </a:rPr>
              <a:t>javiersuarezruiz@hotmail.com</a:t>
            </a:r>
            <a:endParaRPr lang="en-US" sz="1200" dirty="0">
              <a:solidFill>
                <a:schemeClr val="bg1">
                  <a:lumMod val="95000"/>
                </a:schemeClr>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698" y="86966"/>
            <a:ext cx="9138603" cy="2103782"/>
          </a:xfrm>
        </p:spPr>
      </p:pic>
      <p:sp>
        <p:nvSpPr>
          <p:cNvPr id="3" name="Marcador de texto 2"/>
          <p:cNvSpPr>
            <a:spLocks noGrp="1"/>
          </p:cNvSpPr>
          <p:nvPr>
            <p:ph type="body" sz="quarter" idx="23"/>
          </p:nvPr>
        </p:nvSpPr>
        <p:spPr/>
        <p:txBody>
          <a:bodyPr>
            <a:normAutofit fontScale="92500" lnSpcReduction="20000"/>
          </a:bodyPr>
          <a:lstStyle/>
          <a:p>
            <a:r>
              <a:rPr lang="es-ES" sz="1700" dirty="0" smtClean="0"/>
              <a:t>Contacto</a:t>
            </a:r>
            <a:endParaRPr lang="es-ES" dirty="0"/>
          </a:p>
        </p:txBody>
      </p:sp>
    </p:spTree>
    <p:extLst>
      <p:ext uri="{BB962C8B-B14F-4D97-AF65-F5344CB8AC3E}">
        <p14:creationId xmlns:p14="http://schemas.microsoft.com/office/powerpoint/2010/main" val="42541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2" grpId="0"/>
      <p:bldP spid="33" grpId="0"/>
      <p:bldP spid="35"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9"/>
          <p:cNvSpPr/>
          <p:nvPr/>
        </p:nvSpPr>
        <p:spPr>
          <a:xfrm>
            <a:off x="179512" y="2733768"/>
            <a:ext cx="1954088" cy="324036"/>
          </a:xfrm>
          <a:prstGeom prst="rightArrow">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11"/>
          <p:cNvSpPr/>
          <p:nvPr/>
        </p:nvSpPr>
        <p:spPr>
          <a:xfrm>
            <a:off x="107504"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solidFill>
              </a:rPr>
              <a:t>WINDOWS 10</a:t>
            </a:r>
          </a:p>
          <a:p>
            <a:pPr algn="ctr"/>
            <a:r>
              <a:rPr lang="en-US" sz="900" dirty="0" smtClean="0">
                <a:solidFill>
                  <a:schemeClr val="bg1"/>
                </a:solidFill>
              </a:rPr>
              <a:t>Feb, 2015 </a:t>
            </a:r>
          </a:p>
          <a:p>
            <a:pPr algn="ctr"/>
            <a:r>
              <a:rPr lang="en-US" sz="2800" b="1" dirty="0" smtClean="0">
                <a:solidFill>
                  <a:schemeClr val="bg1"/>
                </a:solidFill>
              </a:rPr>
              <a:t>12</a:t>
            </a:r>
            <a:endParaRPr lang="en-IN" b="1" dirty="0">
              <a:solidFill>
                <a:schemeClr val="bg1"/>
              </a:solidFill>
            </a:endParaRPr>
          </a:p>
        </p:txBody>
      </p:sp>
      <p:sp>
        <p:nvSpPr>
          <p:cNvPr id="15" name="Title 1"/>
          <p:cNvSpPr>
            <a:spLocks noGrp="1"/>
          </p:cNvSpPr>
          <p:nvPr>
            <p:ph type="ctrTitle"/>
          </p:nvPr>
        </p:nvSpPr>
        <p:spPr>
          <a:xfrm>
            <a:off x="521027" y="320186"/>
            <a:ext cx="8101946" cy="498964"/>
          </a:xfrm>
        </p:spPr>
        <p:txBody>
          <a:bodyPr>
            <a:normAutofit/>
          </a:bodyPr>
          <a:lstStyle/>
          <a:p>
            <a:r>
              <a:rPr lang="en-US" dirty="0" smtClean="0"/>
              <a:t>WINDOWS PHONE. UN POCO DE </a:t>
            </a:r>
            <a:r>
              <a:rPr lang="en-US" dirty="0" smtClean="0">
                <a:solidFill>
                  <a:srgbClr val="FF0000"/>
                </a:solidFill>
              </a:rPr>
              <a:t>HISTORIA</a:t>
            </a:r>
            <a:endParaRPr lang="en-US" dirty="0">
              <a:solidFill>
                <a:srgbClr val="FF0000"/>
              </a:solidFill>
            </a:endParaRPr>
          </a:p>
        </p:txBody>
      </p:sp>
    </p:spTree>
    <p:extLst>
      <p:ext uri="{BB962C8B-B14F-4D97-AF65-F5344CB8AC3E}">
        <p14:creationId xmlns:p14="http://schemas.microsoft.com/office/powerpoint/2010/main" val="11359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1000" tmFilter="0, 0; .2, .5; .8, .5; 1, 0"/>
                                        <p:tgtEl>
                                          <p:spTgt spid="4">
                                            <p:bg/>
                                          </p:spTgt>
                                        </p:tgtEl>
                                      </p:cBhvr>
                                    </p:animEffect>
                                    <p:animScale>
                                      <p:cBhvr>
                                        <p:cTn id="11" dur="500" autoRev="1" fill="hold"/>
                                        <p:tgtEl>
                                          <p:spTgt spid="4">
                                            <p:bg/>
                                          </p:spTgt>
                                        </p:tgtEl>
                                      </p:cBhvr>
                                      <p:by x="105000" y="105000"/>
                                    </p:animScale>
                                  </p:childTnLst>
                                </p:cTn>
                              </p:par>
                            </p:childTnLst>
                          </p:cTn>
                        </p:par>
                        <p:par>
                          <p:cTn id="12" fill="hold">
                            <p:stCondLst>
                              <p:cond delay="1500"/>
                            </p:stCondLst>
                            <p:childTnLst>
                              <p:par>
                                <p:cTn id="13" presetID="26" presetClass="emph" presetSubtype="0" fill="hold" grpId="0" nodeType="afterEffect">
                                  <p:stCondLst>
                                    <p:cond delay="0"/>
                                  </p:stCondLst>
                                  <p:childTnLst>
                                    <p:animEffect transition="out" filter="fade">
                                      <p:cBhvr>
                                        <p:cTn id="14" dur="1000" tmFilter="0, 0; .2, .5; .8, .5; 1, 0"/>
                                        <p:tgtEl>
                                          <p:spTgt spid="4">
                                            <p:txEl>
                                              <p:pRg st="0" end="0"/>
                                            </p:txEl>
                                          </p:spTgt>
                                        </p:tgtEl>
                                      </p:cBhvr>
                                    </p:animEffect>
                                    <p:animScale>
                                      <p:cBhvr>
                                        <p:cTn id="15" dur="500" autoRev="1" fill="hold"/>
                                        <p:tgtEl>
                                          <p:spTgt spid="4">
                                            <p:txEl>
                                              <p:pRg st="0" end="0"/>
                                            </p:txEl>
                                          </p:spTgt>
                                        </p:tgtEl>
                                      </p:cBhvr>
                                      <p:by x="105000" y="105000"/>
                                    </p:animScale>
                                  </p:childTnLst>
                                </p:cTn>
                              </p:par>
                            </p:childTnLst>
                          </p:cTn>
                        </p:par>
                        <p:par>
                          <p:cTn id="16" fill="hold">
                            <p:stCondLst>
                              <p:cond delay="2500"/>
                            </p:stCondLst>
                            <p:childTnLst>
                              <p:par>
                                <p:cTn id="17" presetID="26" presetClass="emph" presetSubtype="0" fill="hold" grpId="0" nodeType="afterEffect">
                                  <p:stCondLst>
                                    <p:cond delay="0"/>
                                  </p:stCondLst>
                                  <p:childTnLst>
                                    <p:animEffect transition="out" filter="fade">
                                      <p:cBhvr>
                                        <p:cTn id="18" dur="1000" tmFilter="0, 0; .2, .5; .8, .5; 1, 0"/>
                                        <p:tgtEl>
                                          <p:spTgt spid="4">
                                            <p:txEl>
                                              <p:pRg st="1" end="1"/>
                                            </p:txEl>
                                          </p:spTgt>
                                        </p:tgtEl>
                                      </p:cBhvr>
                                    </p:animEffect>
                                    <p:animScale>
                                      <p:cBhvr>
                                        <p:cTn id="19" dur="500" autoRev="1" fill="hold"/>
                                        <p:tgtEl>
                                          <p:spTgt spid="4">
                                            <p:txEl>
                                              <p:pRg st="1" end="1"/>
                                            </p:txEl>
                                          </p:spTgt>
                                        </p:tgtEl>
                                      </p:cBhvr>
                                      <p:by x="105000" y="105000"/>
                                    </p:animScale>
                                  </p:childTnLst>
                                </p:cTn>
                              </p:par>
                            </p:childTnLst>
                          </p:cTn>
                        </p:par>
                        <p:par>
                          <p:cTn id="20" fill="hold">
                            <p:stCondLst>
                              <p:cond delay="3500"/>
                            </p:stCondLst>
                            <p:childTnLst>
                              <p:par>
                                <p:cTn id="21" presetID="26" presetClass="emph" presetSubtype="0" fill="hold" grpId="0" nodeType="afterEffect">
                                  <p:stCondLst>
                                    <p:cond delay="0"/>
                                  </p:stCondLst>
                                  <p:childTnLst>
                                    <p:animEffect transition="out" filter="fade">
                                      <p:cBhvr>
                                        <p:cTn id="22" dur="1000" tmFilter="0, 0; .2, .5; .8, .5; 1, 0"/>
                                        <p:tgtEl>
                                          <p:spTgt spid="4">
                                            <p:txEl>
                                              <p:pRg st="2" end="2"/>
                                            </p:txEl>
                                          </p:spTgt>
                                        </p:tgtEl>
                                      </p:cBhvr>
                                    </p:animEffect>
                                    <p:animScale>
                                      <p:cBhvr>
                                        <p:cTn id="23" dur="500" autoRev="1" fill="hold"/>
                                        <p:tgtEl>
                                          <p:spTgt spid="4">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533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590800" y="302634"/>
            <a:ext cx="6553200" cy="707886"/>
          </a:xfrm>
          <a:prstGeom prst="rect">
            <a:avLst/>
          </a:prstGeom>
          <a:solidFill>
            <a:srgbClr val="FF0000">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Hace mucho </a:t>
            </a:r>
            <a:r>
              <a:rPr lang="es-ES" sz="4000" dirty="0" err="1" smtClean="0">
                <a:solidFill>
                  <a:schemeClr val="bg1"/>
                </a:solidFill>
                <a:latin typeface="Segoe WP Light"/>
                <a:cs typeface="Segoe WP Light"/>
              </a:rPr>
              <a:t>mucho</a:t>
            </a:r>
            <a:r>
              <a:rPr lang="es-ES" sz="4000" dirty="0" smtClean="0">
                <a:solidFill>
                  <a:schemeClr val="bg1"/>
                </a:solidFill>
                <a:latin typeface="Segoe WP Light"/>
                <a:cs typeface="Segoe WP Light"/>
              </a:rPr>
              <a:t> tiempo!</a:t>
            </a:r>
          </a:p>
        </p:txBody>
      </p:sp>
      <p:sp>
        <p:nvSpPr>
          <p:cNvPr id="4" name="TextBox 3"/>
          <p:cNvSpPr txBox="1"/>
          <p:nvPr/>
        </p:nvSpPr>
        <p:spPr>
          <a:xfrm>
            <a:off x="2590800" y="302634"/>
            <a:ext cx="6553200" cy="707886"/>
          </a:xfrm>
          <a:prstGeom prst="rect">
            <a:avLst/>
          </a:prstGeom>
          <a:solidFill>
            <a:srgbClr val="FF0000"/>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Hace unos meses!</a:t>
            </a:r>
          </a:p>
        </p:txBody>
      </p:sp>
    </p:spTree>
    <p:extLst>
      <p:ext uri="{BB962C8B-B14F-4D97-AF65-F5344CB8AC3E}">
        <p14:creationId xmlns:p14="http://schemas.microsoft.com/office/powerpoint/2010/main" val="89727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l"/>
            <a:r>
              <a:rPr lang="es-ES" sz="2400" b="1" dirty="0" smtClean="0">
                <a:latin typeface="Exo" panose="02000303000000000000" pitchFamily="50" charset="0"/>
              </a:rPr>
              <a:t>TÉCNICAS DE </a:t>
            </a:r>
            <a:r>
              <a:rPr lang="es-ES" sz="2400" b="1" dirty="0" smtClean="0">
                <a:solidFill>
                  <a:srgbClr val="FF0000"/>
                </a:solidFill>
                <a:latin typeface="Exo" panose="02000303000000000000" pitchFamily="50" charset="0"/>
              </a:rPr>
              <a:t>REUTILIZACIÓN</a:t>
            </a:r>
            <a:endParaRPr lang="es-ES" sz="2400" b="1" dirty="0">
              <a:solidFill>
                <a:srgbClr val="FF0000"/>
              </a:solidFill>
              <a:latin typeface="Exo" panose="02000303000000000000" pitchFamily="50" charset="0"/>
            </a:endParaRPr>
          </a:p>
        </p:txBody>
      </p:sp>
      <p:sp>
        <p:nvSpPr>
          <p:cNvPr id="24" name="TextBox 4"/>
          <p:cNvSpPr txBox="1"/>
          <p:nvPr/>
        </p:nvSpPr>
        <p:spPr>
          <a:xfrm>
            <a:off x="823965" y="914400"/>
            <a:ext cx="7174523" cy="3539430"/>
          </a:xfrm>
          <a:prstGeom prst="rect">
            <a:avLst/>
          </a:prstGeom>
          <a:noFill/>
        </p:spPr>
        <p:txBody>
          <a:bodyPr wrap="square" lIns="0" tIns="0" rIns="0" bIns="0" rtlCol="0">
            <a:spAutoFit/>
          </a:bodyPr>
          <a:lstStyle/>
          <a:p>
            <a:r>
              <a:rPr lang="en-US" sz="11500" dirty="0" smtClean="0">
                <a:solidFill>
                  <a:srgbClr val="FF0000"/>
                </a:solidFill>
              </a:rPr>
              <a:t>Ctrl-C</a:t>
            </a:r>
          </a:p>
          <a:p>
            <a:r>
              <a:rPr lang="en-US" sz="11500" dirty="0" smtClean="0">
                <a:solidFill>
                  <a:srgbClr val="FF0000"/>
                </a:solidFill>
              </a:rPr>
              <a:t>Ctrl-V</a:t>
            </a:r>
          </a:p>
        </p:txBody>
      </p:sp>
      <p:pic>
        <p:nvPicPr>
          <p:cNvPr id="25" name="Imagen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598733"/>
            <a:ext cx="6097389" cy="4052223"/>
          </a:xfrm>
          <a:prstGeom prst="rect">
            <a:avLst/>
          </a:prstGeom>
        </p:spPr>
      </p:pic>
    </p:spTree>
    <p:extLst>
      <p:ext uri="{BB962C8B-B14F-4D97-AF65-F5344CB8AC3E}">
        <p14:creationId xmlns:p14="http://schemas.microsoft.com/office/powerpoint/2010/main" val="21948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79"/>
          <p:cNvGrpSpPr/>
          <p:nvPr/>
        </p:nvGrpSpPr>
        <p:grpSpPr>
          <a:xfrm>
            <a:off x="289807" y="1293322"/>
            <a:ext cx="1656184" cy="2160240"/>
            <a:chOff x="2808459" y="1630339"/>
            <a:chExt cx="2668680" cy="2293667"/>
          </a:xfrm>
          <a:solidFill>
            <a:schemeClr val="accent1"/>
          </a:solidFill>
        </p:grpSpPr>
        <p:sp>
          <p:nvSpPr>
            <p:cNvPr id="2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endParaRPr lang="en-US" sz="1050" dirty="0" smtClean="0">
                <a:solidFill>
                  <a:srgbClr val="800000">
                    <a:alpha val="99000"/>
                  </a:srgbClr>
                </a:solidFill>
              </a:endParaRPr>
            </a:p>
            <a:p>
              <a:pPr marL="342900" indent="-342900">
                <a:lnSpc>
                  <a:spcPct val="90000"/>
                </a:lnSpc>
                <a:spcBef>
                  <a:spcPts val="450"/>
                </a:spcBef>
                <a:buFont typeface="Arial"/>
                <a:buChar char="•"/>
              </a:pPr>
              <a:r>
                <a:rPr lang="en-US" sz="1050" dirty="0" err="1" smtClean="0">
                  <a:solidFill>
                    <a:schemeClr val="bg1">
                      <a:alpha val="99000"/>
                    </a:schemeClr>
                  </a:solidFill>
                </a:rPr>
                <a:t>Copiar</a:t>
              </a:r>
              <a:r>
                <a:rPr lang="en-US" sz="1050" dirty="0" smtClean="0">
                  <a:solidFill>
                    <a:schemeClr val="bg1">
                      <a:alpha val="99000"/>
                    </a:schemeClr>
                  </a:solidFill>
                </a:rPr>
                <a:t> y </a:t>
              </a:r>
              <a:r>
                <a:rPr lang="en-US" sz="1050" dirty="0" err="1" smtClean="0">
                  <a:solidFill>
                    <a:schemeClr val="bg1">
                      <a:alpha val="99000"/>
                    </a:schemeClr>
                  </a:solidFill>
                </a:rPr>
                <a:t>pegar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Mismo</a:t>
              </a:r>
              <a:r>
                <a:rPr lang="en-US" sz="1050" dirty="0" smtClean="0">
                  <a:solidFill>
                    <a:schemeClr val="bg1">
                      <a:alpha val="99000"/>
                    </a:schemeClr>
                  </a:solidFill>
                </a:rPr>
                <a:t> </a:t>
              </a:r>
              <a:r>
                <a:rPr lang="en-US" sz="1050" dirty="0" err="1" smtClean="0">
                  <a:solidFill>
                    <a:schemeClr val="bg1">
                      <a:alpha val="99000"/>
                    </a:schemeClr>
                  </a:solidFill>
                </a:rPr>
                <a:t>código</a:t>
              </a:r>
              <a:r>
                <a:rPr lang="en-US" sz="1050" dirty="0" smtClean="0">
                  <a:solidFill>
                    <a:schemeClr val="bg1">
                      <a:alpha val="99000"/>
                    </a:schemeClr>
                  </a:solidFill>
                </a:rPr>
                <a:t> </a:t>
              </a:r>
              <a:r>
                <a:rPr lang="en-US" sz="1050" dirty="0" err="1" smtClean="0">
                  <a:solidFill>
                    <a:schemeClr val="bg1">
                      <a:alpha val="99000"/>
                    </a:schemeClr>
                  </a:solidFill>
                </a:rPr>
                <a:t>duplicado</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Difícil</a:t>
              </a:r>
              <a:r>
                <a:rPr lang="en-US" sz="1050" dirty="0" smtClean="0">
                  <a:solidFill>
                    <a:schemeClr val="bg1">
                      <a:alpha val="99000"/>
                    </a:schemeClr>
                  </a:solidFill>
                </a:rPr>
                <a:t> de </a:t>
              </a:r>
              <a:r>
                <a:rPr lang="en-US" sz="1050" dirty="0" err="1" smtClean="0">
                  <a:solidFill>
                    <a:schemeClr val="bg1">
                      <a:alpha val="99000"/>
                    </a:schemeClr>
                  </a:solidFill>
                </a:rPr>
                <a:t>mantener</a:t>
              </a:r>
              <a:r>
                <a:rPr lang="en-US" sz="1050" dirty="0" smtClean="0">
                  <a:solidFill>
                    <a:schemeClr val="bg1">
                      <a:alpha val="99000"/>
                    </a:schemeClr>
                  </a:solidFill>
                </a:rPr>
                <a:t>.</a:t>
              </a:r>
            </a:p>
            <a:p>
              <a:pPr marL="342900" indent="-342900">
                <a:lnSpc>
                  <a:spcPct val="90000"/>
                </a:lnSpc>
                <a:spcBef>
                  <a:spcPts val="450"/>
                </a:spcBef>
                <a:buFont typeface="Arial"/>
                <a:buChar char="•"/>
              </a:pPr>
              <a:r>
                <a:rPr lang="en-US" sz="1050" dirty="0" err="1" smtClean="0">
                  <a:solidFill>
                    <a:schemeClr val="bg1">
                      <a:alpha val="99000"/>
                    </a:schemeClr>
                  </a:solidFill>
                </a:rPr>
                <a:t>Evitar</a:t>
              </a:r>
              <a:r>
                <a:rPr lang="en-US" sz="1050" dirty="0" smtClean="0">
                  <a:solidFill>
                    <a:schemeClr val="bg1">
                      <a:alpha val="99000"/>
                    </a:schemeClr>
                  </a:solidFill>
                </a:rPr>
                <a:t> en lo </a:t>
              </a:r>
              <a:r>
                <a:rPr lang="en-US" sz="1050" dirty="0" err="1" smtClean="0">
                  <a:solidFill>
                    <a:schemeClr val="bg1">
                      <a:alpha val="99000"/>
                    </a:schemeClr>
                  </a:solidFill>
                </a:rPr>
                <a:t>posible</a:t>
              </a:r>
              <a:r>
                <a:rPr lang="en-US" sz="1050" dirty="0" smtClean="0">
                  <a:solidFill>
                    <a:schemeClr val="bg1">
                      <a:alpha val="99000"/>
                    </a:schemeClr>
                  </a:solidFill>
                </a:rPr>
                <a:t>.</a:t>
              </a:r>
            </a:p>
            <a:p>
              <a:pPr>
                <a:lnSpc>
                  <a:spcPct val="90000"/>
                </a:lnSpc>
                <a:spcBef>
                  <a:spcPts val="450"/>
                </a:spcBef>
              </a:pPr>
              <a:endParaRPr lang="en-US" sz="600" dirty="0">
                <a:solidFill>
                  <a:schemeClr val="bg1">
                    <a:alpha val="99000"/>
                  </a:schemeClr>
                </a:solidFill>
              </a:endParaRPr>
            </a:p>
          </p:txBody>
        </p:sp>
        <p:sp>
          <p:nvSpPr>
            <p:cNvPr id="2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Ctrl-C, Ctrl-V</a:t>
              </a:r>
              <a:endParaRPr lang="en-US" dirty="0">
                <a:solidFill>
                  <a:srgbClr val="FFFFFF">
                    <a:alpha val="99000"/>
                  </a:srgbClr>
                </a:solidFill>
                <a:ea typeface="Segoe UI" pitchFamily="34" charset="0"/>
                <a:cs typeface="Segoe UI" pitchFamily="34" charset="0"/>
              </a:endParaRPr>
            </a:p>
          </p:txBody>
        </p:sp>
      </p:grpSp>
      <p:grpSp>
        <p:nvGrpSpPr>
          <p:cNvPr id="6" name="Group 1279"/>
          <p:cNvGrpSpPr/>
          <p:nvPr/>
        </p:nvGrpSpPr>
        <p:grpSpPr>
          <a:xfrm>
            <a:off x="289807" y="3525570"/>
            <a:ext cx="8568952" cy="1080120"/>
            <a:chOff x="2808459" y="1630339"/>
            <a:chExt cx="2668680" cy="2446579"/>
          </a:xfrm>
          <a:solidFill>
            <a:schemeClr val="accent1"/>
          </a:solidFill>
        </p:grpSpPr>
        <p:sp>
          <p:nvSpPr>
            <p:cNvPr id="20"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200" dirty="0" err="1" smtClean="0">
                  <a:solidFill>
                    <a:schemeClr val="bg1">
                      <a:alpha val="99000"/>
                    </a:schemeClr>
                  </a:solidFill>
                </a:rPr>
                <a:t>Modelo</a:t>
              </a:r>
              <a:endParaRPr lang="en-US" sz="1200" dirty="0">
                <a:solidFill>
                  <a:schemeClr val="bg1">
                    <a:alpha val="99000"/>
                  </a:schemeClr>
                </a:solidFill>
              </a:endParaRPr>
            </a:p>
            <a:p>
              <a:pPr marL="342900" indent="-342900">
                <a:lnSpc>
                  <a:spcPct val="90000"/>
                </a:lnSpc>
                <a:spcBef>
                  <a:spcPts val="450"/>
                </a:spcBef>
                <a:buFont typeface="Arial"/>
                <a:buChar char="•"/>
              </a:pPr>
              <a:r>
                <a:rPr lang="en-US" sz="1200" dirty="0" err="1" smtClean="0">
                  <a:solidFill>
                    <a:schemeClr val="bg1">
                      <a:alpha val="99000"/>
                    </a:schemeClr>
                  </a:solidFill>
                </a:rPr>
                <a:t>VistaModelo</a:t>
              </a:r>
              <a:endParaRPr lang="en-US" sz="1200" dirty="0" smtClean="0">
                <a:solidFill>
                  <a:schemeClr val="bg1">
                    <a:alpha val="99000"/>
                  </a:schemeClr>
                </a:solidFill>
              </a:endParaRPr>
            </a:p>
            <a:p>
              <a:pPr marL="342900" indent="-342900">
                <a:lnSpc>
                  <a:spcPct val="90000"/>
                </a:lnSpc>
                <a:spcBef>
                  <a:spcPts val="450"/>
                </a:spcBef>
                <a:buFont typeface="Arial"/>
                <a:buChar char="•"/>
              </a:pPr>
              <a:r>
                <a:rPr lang="en-US" sz="1200" dirty="0" smtClean="0">
                  <a:solidFill>
                    <a:schemeClr val="bg1">
                      <a:alpha val="99000"/>
                    </a:schemeClr>
                  </a:solidFill>
                </a:rPr>
                <a:t>Vista</a:t>
              </a:r>
              <a:endParaRPr lang="en-US" sz="800" dirty="0">
                <a:solidFill>
                  <a:schemeClr val="bg1">
                    <a:alpha val="99000"/>
                  </a:schemeClr>
                </a:solidFill>
              </a:endParaRPr>
            </a:p>
          </p:txBody>
        </p:sp>
        <p:sp>
          <p:nvSpPr>
            <p:cNvPr id="21"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MVVM</a:t>
              </a:r>
              <a:endParaRPr lang="en-US" dirty="0">
                <a:solidFill>
                  <a:srgbClr val="FFFFFF">
                    <a:alpha val="99000"/>
                  </a:srgbClr>
                </a:solidFill>
                <a:ea typeface="Segoe UI" pitchFamily="34" charset="0"/>
                <a:cs typeface="Segoe UI" pitchFamily="34" charset="0"/>
              </a:endParaRPr>
            </a:p>
          </p:txBody>
        </p:sp>
      </p:grpSp>
      <p:grpSp>
        <p:nvGrpSpPr>
          <p:cNvPr id="7" name="Group 1279"/>
          <p:cNvGrpSpPr/>
          <p:nvPr/>
        </p:nvGrpSpPr>
        <p:grpSpPr>
          <a:xfrm>
            <a:off x="2017999" y="1293322"/>
            <a:ext cx="1656184" cy="2160240"/>
            <a:chOff x="2808459" y="1630339"/>
            <a:chExt cx="2668680" cy="2293667"/>
          </a:xfrm>
          <a:solidFill>
            <a:schemeClr val="accent1"/>
          </a:solidFill>
        </p:grpSpPr>
        <p:sp>
          <p:nvSpPr>
            <p:cNvPr id="18"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90000"/>
                </a:lnSpc>
                <a:spcBef>
                  <a:spcPts val="450"/>
                </a:spcBef>
                <a:buFont typeface="Arial"/>
                <a:buChar char="•"/>
              </a:pPr>
              <a:r>
                <a:rPr lang="en-US" sz="1400" dirty="0">
                  <a:solidFill>
                    <a:schemeClr val="bg1">
                      <a:alpha val="99000"/>
                    </a:schemeClr>
                  </a:solidFill>
                </a:rPr>
                <a:t>Enlaces </a:t>
              </a:r>
              <a:r>
                <a:rPr lang="en-US" sz="1400" dirty="0" err="1">
                  <a:solidFill>
                    <a:schemeClr val="bg1">
                      <a:alpha val="99000"/>
                    </a:schemeClr>
                  </a:solidFill>
                </a:rPr>
                <a:t>simbólicos</a:t>
              </a:r>
              <a:r>
                <a:rPr lang="en-US" sz="1400" dirty="0">
                  <a:solidFill>
                    <a:schemeClr val="bg1">
                      <a:alpha val="99000"/>
                    </a:schemeClr>
                  </a:solidFill>
                </a:rPr>
                <a:t>.</a:t>
              </a:r>
            </a:p>
            <a:p>
              <a:pPr marL="342900" indent="-342900">
                <a:lnSpc>
                  <a:spcPct val="90000"/>
                </a:lnSpc>
                <a:spcBef>
                  <a:spcPts val="450"/>
                </a:spcBef>
                <a:buFont typeface="Arial"/>
                <a:buChar char="•"/>
              </a:pPr>
              <a:r>
                <a:rPr lang="en-US" sz="1400" dirty="0" err="1">
                  <a:solidFill>
                    <a:schemeClr val="bg1">
                      <a:alpha val="99000"/>
                    </a:schemeClr>
                  </a:solidFill>
                </a:rPr>
                <a:t>Depende</a:t>
              </a:r>
              <a:r>
                <a:rPr lang="en-US" sz="1400" dirty="0">
                  <a:solidFill>
                    <a:schemeClr val="bg1">
                      <a:alpha val="99000"/>
                    </a:schemeClr>
                  </a:solidFill>
                </a:rPr>
                <a:t> del </a:t>
              </a:r>
              <a:r>
                <a:rPr lang="en-US" sz="1400" dirty="0" err="1">
                  <a:solidFill>
                    <a:schemeClr val="bg1">
                      <a:alpha val="99000"/>
                    </a:schemeClr>
                  </a:solidFill>
                </a:rPr>
                <a:t>lenguaje</a:t>
              </a:r>
              <a:r>
                <a:rPr lang="en-US" sz="1400" dirty="0">
                  <a:solidFill>
                    <a:schemeClr val="bg1">
                      <a:alpha val="99000"/>
                    </a:schemeClr>
                  </a:solidFill>
                </a:rPr>
                <a:t>.</a:t>
              </a:r>
            </a:p>
          </p:txBody>
        </p:sp>
        <p:sp>
          <p:nvSpPr>
            <p:cNvPr id="19"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Enlazado</a:t>
              </a:r>
              <a:r>
                <a:rPr lang="en-US" dirty="0">
                  <a:solidFill>
                    <a:srgbClr val="FFFFFF">
                      <a:alpha val="99000"/>
                    </a:srgbClr>
                  </a:solidFill>
                  <a:ea typeface="Segoe UI" pitchFamily="34" charset="0"/>
                  <a:cs typeface="Segoe UI" pitchFamily="34" charset="0"/>
                </a:rPr>
                <a:t> de </a:t>
              </a:r>
              <a:r>
                <a:rPr lang="en-US" dirty="0" err="1">
                  <a:solidFill>
                    <a:srgbClr val="FFFFFF">
                      <a:alpha val="99000"/>
                    </a:srgbClr>
                  </a:solidFill>
                  <a:ea typeface="Segoe UI" pitchFamily="34" charset="0"/>
                  <a:cs typeface="Segoe UI" pitchFamily="34" charset="0"/>
                </a:rPr>
                <a:t>ficheros</a:t>
              </a:r>
              <a:endParaRPr lang="en-US" dirty="0">
                <a:solidFill>
                  <a:srgbClr val="FFFFFF">
                    <a:alpha val="99000"/>
                  </a:srgbClr>
                </a:solidFill>
                <a:ea typeface="Segoe UI" pitchFamily="34" charset="0"/>
                <a:cs typeface="Segoe UI" pitchFamily="34" charset="0"/>
              </a:endParaRPr>
            </a:p>
          </p:txBody>
        </p:sp>
      </p:grpSp>
      <p:grpSp>
        <p:nvGrpSpPr>
          <p:cNvPr id="8" name="Group 1279"/>
          <p:cNvGrpSpPr/>
          <p:nvPr/>
        </p:nvGrpSpPr>
        <p:grpSpPr>
          <a:xfrm>
            <a:off x="3746191" y="1293322"/>
            <a:ext cx="1656184" cy="2160240"/>
            <a:chOff x="2808459" y="1630339"/>
            <a:chExt cx="2668680" cy="2293667"/>
          </a:xfrm>
          <a:solidFill>
            <a:schemeClr val="accent1"/>
          </a:solidFill>
        </p:grpSpPr>
        <p:sp>
          <p:nvSpPr>
            <p:cNvPr id="16"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000" dirty="0" err="1">
                  <a:solidFill>
                    <a:schemeClr val="bg1">
                      <a:alpha val="99000"/>
                    </a:schemeClr>
                  </a:solidFill>
                </a:rPr>
                <a:t>Permite</a:t>
              </a:r>
              <a:r>
                <a:rPr lang="en-US" sz="1000" dirty="0">
                  <a:solidFill>
                    <a:schemeClr val="bg1">
                      <a:alpha val="99000"/>
                    </a:schemeClr>
                  </a:solidFill>
                </a:rPr>
                <a:t> </a:t>
              </a:r>
              <a:r>
                <a:rPr lang="en-US" sz="1000" dirty="0" err="1">
                  <a:solidFill>
                    <a:schemeClr val="bg1">
                      <a:alpha val="99000"/>
                    </a:schemeClr>
                  </a:solidFill>
                </a:rPr>
                <a:t>mantener</a:t>
              </a:r>
              <a:r>
                <a:rPr lang="en-US" sz="1000" dirty="0">
                  <a:solidFill>
                    <a:schemeClr val="bg1">
                      <a:alpha val="99000"/>
                    </a:schemeClr>
                  </a:solidFill>
                </a:rPr>
                <a:t> </a:t>
              </a:r>
              <a:r>
                <a:rPr lang="en-US" sz="1000" dirty="0" err="1">
                  <a:solidFill>
                    <a:schemeClr val="bg1">
                      <a:alpha val="99000"/>
                    </a:schemeClr>
                  </a:solidFill>
                </a:rPr>
                <a:t>código</a:t>
              </a:r>
              <a:r>
                <a:rPr lang="en-US" sz="1000" dirty="0">
                  <a:solidFill>
                    <a:schemeClr val="bg1">
                      <a:alpha val="99000"/>
                    </a:schemeClr>
                  </a:solidFill>
                </a:rPr>
                <a:t> </a:t>
              </a:r>
              <a:r>
                <a:rPr lang="en-US" sz="1000" dirty="0" err="1">
                  <a:solidFill>
                    <a:schemeClr val="bg1">
                      <a:alpha val="99000"/>
                    </a:schemeClr>
                  </a:solidFill>
                </a:rPr>
                <a:t>específico</a:t>
              </a:r>
              <a:r>
                <a:rPr lang="en-US" sz="1000" dirty="0">
                  <a:solidFill>
                    <a:schemeClr val="bg1">
                      <a:alpha val="99000"/>
                    </a:schemeClr>
                  </a:solidFill>
                </a:rPr>
                <a:t> de </a:t>
              </a:r>
              <a:r>
                <a:rPr lang="en-US" sz="1000" dirty="0" err="1">
                  <a:solidFill>
                    <a:schemeClr val="bg1">
                      <a:alpha val="99000"/>
                    </a:schemeClr>
                  </a:solidFill>
                </a:rPr>
                <a:t>cada</a:t>
              </a:r>
              <a:r>
                <a:rPr lang="en-US" sz="1000" dirty="0">
                  <a:solidFill>
                    <a:schemeClr val="bg1">
                      <a:alpha val="99000"/>
                    </a:schemeClr>
                  </a:solidFill>
                </a:rPr>
                <a:t> </a:t>
              </a:r>
              <a:r>
                <a:rPr lang="en-US" sz="1000" dirty="0" err="1">
                  <a:solidFill>
                    <a:schemeClr val="bg1">
                      <a:alpha val="99000"/>
                    </a:schemeClr>
                  </a:solidFill>
                </a:rPr>
                <a:t>plataforma</a:t>
              </a:r>
              <a:r>
                <a:rPr lang="en-US" sz="1000" dirty="0">
                  <a:solidFill>
                    <a:schemeClr val="bg1">
                      <a:alpha val="99000"/>
                    </a:schemeClr>
                  </a:solidFill>
                </a:rPr>
                <a:t>.</a:t>
              </a:r>
            </a:p>
            <a:p>
              <a:pPr marL="457200" indent="-457200">
                <a:lnSpc>
                  <a:spcPct val="90000"/>
                </a:lnSpc>
                <a:spcBef>
                  <a:spcPts val="450"/>
                </a:spcBef>
                <a:buFont typeface="Arial"/>
                <a:buChar char="•"/>
              </a:pPr>
              <a:r>
                <a:rPr lang="en-US" sz="1000" dirty="0" err="1">
                  <a:solidFill>
                    <a:schemeClr val="bg1">
                      <a:alpha val="99000"/>
                    </a:schemeClr>
                  </a:solidFill>
                </a:rPr>
                <a:t>Por</a:t>
              </a:r>
              <a:r>
                <a:rPr lang="en-US" sz="1000" dirty="0">
                  <a:solidFill>
                    <a:schemeClr val="bg1">
                      <a:alpha val="99000"/>
                    </a:schemeClr>
                  </a:solidFill>
                </a:rPr>
                <a:t> contra, </a:t>
              </a:r>
              <a:r>
                <a:rPr lang="en-US" sz="1000" dirty="0" err="1">
                  <a:solidFill>
                    <a:schemeClr val="bg1">
                      <a:alpha val="99000"/>
                    </a:schemeClr>
                  </a:solidFill>
                </a:rPr>
                <a:t>multiplica</a:t>
              </a:r>
              <a:r>
                <a:rPr lang="en-US" sz="1000" dirty="0">
                  <a:solidFill>
                    <a:schemeClr val="bg1">
                      <a:alpha val="99000"/>
                    </a:schemeClr>
                  </a:solidFill>
                </a:rPr>
                <a:t> </a:t>
              </a:r>
              <a:r>
                <a:rPr lang="en-US" sz="1000" dirty="0" err="1">
                  <a:solidFill>
                    <a:schemeClr val="bg1">
                      <a:alpha val="99000"/>
                    </a:schemeClr>
                  </a:solidFill>
                </a:rPr>
                <a:t>las</a:t>
              </a:r>
              <a:r>
                <a:rPr lang="en-US" sz="1000" dirty="0">
                  <a:solidFill>
                    <a:schemeClr val="bg1">
                      <a:alpha val="99000"/>
                    </a:schemeClr>
                  </a:solidFill>
                </a:rPr>
                <a:t> </a:t>
              </a:r>
              <a:r>
                <a:rPr lang="en-US" sz="1000" dirty="0" err="1">
                  <a:solidFill>
                    <a:schemeClr val="bg1">
                      <a:alpha val="99000"/>
                    </a:schemeClr>
                  </a:solidFill>
                </a:rPr>
                <a:t>ramas</a:t>
              </a:r>
              <a:r>
                <a:rPr lang="en-US" sz="1000" dirty="0">
                  <a:solidFill>
                    <a:schemeClr val="bg1">
                      <a:alpha val="99000"/>
                    </a:schemeClr>
                  </a:solidFill>
                </a:rPr>
                <a:t> a </a:t>
              </a:r>
              <a:r>
                <a:rPr lang="en-US" sz="1000" dirty="0" err="1">
                  <a:solidFill>
                    <a:schemeClr val="bg1">
                      <a:alpha val="99000"/>
                    </a:schemeClr>
                  </a:solidFill>
                </a:rPr>
                <a:t>mantener</a:t>
              </a:r>
              <a:r>
                <a:rPr lang="en-US" sz="1000" dirty="0">
                  <a:solidFill>
                    <a:schemeClr val="bg1">
                      <a:alpha val="99000"/>
                    </a:schemeClr>
                  </a:solidFill>
                </a:rPr>
                <a:t>.</a:t>
              </a:r>
              <a:endParaRPr lang="en-US" sz="500" dirty="0">
                <a:solidFill>
                  <a:schemeClr val="bg1">
                    <a:alpha val="99000"/>
                  </a:schemeClr>
                </a:solidFill>
              </a:endParaRPr>
            </a:p>
          </p:txBody>
        </p:sp>
        <p:sp>
          <p:nvSpPr>
            <p:cNvPr id="17"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Compilación</a:t>
              </a:r>
              <a:r>
                <a:rPr lang="en-US" dirty="0">
                  <a:solidFill>
                    <a:srgbClr val="FFFFFF">
                      <a:alpha val="99000"/>
                    </a:srgbClr>
                  </a:solidFill>
                  <a:ea typeface="Segoe UI" pitchFamily="34" charset="0"/>
                  <a:cs typeface="Segoe UI" pitchFamily="34" charset="0"/>
                </a:rPr>
                <a:t> </a:t>
              </a:r>
              <a:r>
                <a:rPr lang="en-US" dirty="0" err="1">
                  <a:solidFill>
                    <a:srgbClr val="FFFFFF">
                      <a:alpha val="99000"/>
                    </a:srgbClr>
                  </a:solidFill>
                  <a:ea typeface="Segoe UI" pitchFamily="34" charset="0"/>
                  <a:cs typeface="Segoe UI" pitchFamily="34" charset="0"/>
                </a:rPr>
                <a:t>Condicional</a:t>
              </a:r>
              <a:endParaRPr lang="en-US" dirty="0">
                <a:solidFill>
                  <a:srgbClr val="FFFFFF">
                    <a:alpha val="99000"/>
                  </a:srgbClr>
                </a:solidFill>
                <a:ea typeface="Segoe UI" pitchFamily="34" charset="0"/>
                <a:cs typeface="Segoe UI" pitchFamily="34" charset="0"/>
              </a:endParaRPr>
            </a:p>
          </p:txBody>
        </p:sp>
      </p:grpSp>
      <p:grpSp>
        <p:nvGrpSpPr>
          <p:cNvPr id="9" name="Group 1279"/>
          <p:cNvGrpSpPr/>
          <p:nvPr/>
        </p:nvGrpSpPr>
        <p:grpSpPr>
          <a:xfrm>
            <a:off x="5474383" y="1293322"/>
            <a:ext cx="1656184" cy="2160240"/>
            <a:chOff x="2808459" y="1630339"/>
            <a:chExt cx="2668680" cy="2293667"/>
          </a:xfrm>
          <a:solidFill>
            <a:schemeClr val="accent1"/>
          </a:solidFill>
        </p:grpSpPr>
        <p:sp>
          <p:nvSpPr>
            <p:cNvPr id="14"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050" dirty="0" smtClean="0">
                  <a:solidFill>
                    <a:schemeClr val="bg1">
                      <a:alpha val="99000"/>
                    </a:schemeClr>
                  </a:solidFill>
                </a:rPr>
                <a:t>C++</a:t>
              </a:r>
            </a:p>
            <a:p>
              <a:pPr marL="457200" indent="-457200">
                <a:lnSpc>
                  <a:spcPct val="90000"/>
                </a:lnSpc>
                <a:spcBef>
                  <a:spcPts val="450"/>
                </a:spcBef>
                <a:buFont typeface="Arial"/>
                <a:buChar char="•"/>
              </a:pPr>
              <a:r>
                <a:rPr lang="en-US" sz="1050" dirty="0" err="1" smtClean="0">
                  <a:solidFill>
                    <a:schemeClr val="bg1">
                      <a:alpha val="99000"/>
                    </a:schemeClr>
                  </a:solidFill>
                </a:rPr>
                <a:t>Muy</a:t>
              </a:r>
              <a:r>
                <a:rPr lang="en-US" sz="1050" dirty="0">
                  <a:solidFill>
                    <a:schemeClr val="bg1">
                      <a:alpha val="99000"/>
                    </a:schemeClr>
                  </a:solidFill>
                </a:rPr>
                <a:t> </a:t>
              </a:r>
              <a:r>
                <a:rPr lang="en-US" sz="1050" dirty="0" err="1" smtClean="0">
                  <a:solidFill>
                    <a:schemeClr val="bg1">
                      <a:alpha val="99000"/>
                    </a:schemeClr>
                  </a:solidFill>
                </a:rPr>
                <a:t>optimizado</a:t>
              </a:r>
              <a:r>
                <a:rPr lang="en-US" sz="1050" dirty="0" smtClean="0">
                  <a:solidFill>
                    <a:schemeClr val="bg1">
                      <a:alpha val="99000"/>
                    </a:schemeClr>
                  </a:solidFill>
                </a:rPr>
                <a:t>.</a:t>
              </a:r>
            </a:p>
            <a:p>
              <a:pPr marL="457200" indent="-457200">
                <a:lnSpc>
                  <a:spcPct val="90000"/>
                </a:lnSpc>
                <a:spcBef>
                  <a:spcPts val="450"/>
                </a:spcBef>
                <a:buFont typeface="Arial"/>
                <a:buChar char="•"/>
              </a:pPr>
              <a:r>
                <a:rPr lang="en-US" sz="1050" dirty="0" err="1" smtClean="0">
                  <a:solidFill>
                    <a:schemeClr val="bg1">
                      <a:alpha val="99000"/>
                    </a:schemeClr>
                  </a:solidFill>
                </a:rPr>
                <a:t>Pueden</a:t>
              </a:r>
              <a:r>
                <a:rPr lang="en-US" sz="1050" dirty="0" smtClean="0">
                  <a:solidFill>
                    <a:schemeClr val="bg1">
                      <a:alpha val="99000"/>
                    </a:schemeClr>
                  </a:solidFill>
                </a:rPr>
                <a:t> </a:t>
              </a:r>
              <a:r>
                <a:rPr lang="en-US" sz="1050" dirty="0" err="1" smtClean="0">
                  <a:solidFill>
                    <a:schemeClr val="bg1">
                      <a:alpha val="99000"/>
                    </a:schemeClr>
                  </a:solidFill>
                </a:rPr>
                <a:t>consumirse</a:t>
              </a:r>
              <a:r>
                <a:rPr lang="en-US" sz="1050" dirty="0" smtClean="0">
                  <a:solidFill>
                    <a:schemeClr val="bg1">
                      <a:alpha val="99000"/>
                    </a:schemeClr>
                  </a:solidFill>
                </a:rPr>
                <a:t> </a:t>
              </a:r>
              <a:r>
                <a:rPr lang="en-US" sz="1050" dirty="0" err="1" smtClean="0">
                  <a:solidFill>
                    <a:schemeClr val="bg1">
                      <a:alpha val="99000"/>
                    </a:schemeClr>
                  </a:solidFill>
                </a:rPr>
                <a:t>desde</a:t>
              </a:r>
              <a:r>
                <a:rPr lang="en-US" sz="1050" dirty="0" smtClean="0">
                  <a:solidFill>
                    <a:schemeClr val="bg1">
                      <a:alpha val="99000"/>
                    </a:schemeClr>
                  </a:solidFill>
                </a:rPr>
                <a:t> </a:t>
              </a:r>
              <a:r>
                <a:rPr lang="en-US" sz="1050" dirty="0" err="1" smtClean="0">
                  <a:solidFill>
                    <a:schemeClr val="bg1">
                      <a:alpha val="99000"/>
                    </a:schemeClr>
                  </a:solidFill>
                </a:rPr>
                <a:t>código</a:t>
              </a:r>
              <a:r>
                <a:rPr lang="en-US" sz="1050" dirty="0" smtClean="0">
                  <a:solidFill>
                    <a:schemeClr val="bg1">
                      <a:alpha val="99000"/>
                    </a:schemeClr>
                  </a:solidFill>
                </a:rPr>
                <a:t> </a:t>
              </a:r>
              <a:r>
                <a:rPr lang="en-US" sz="1050" dirty="0" err="1" smtClean="0">
                  <a:solidFill>
                    <a:schemeClr val="bg1">
                      <a:alpha val="99000"/>
                    </a:schemeClr>
                  </a:solidFill>
                </a:rPr>
                <a:t>manejado</a:t>
              </a:r>
              <a:r>
                <a:rPr lang="en-US" sz="1050" dirty="0" smtClean="0">
                  <a:solidFill>
                    <a:schemeClr val="bg1">
                      <a:alpha val="99000"/>
                    </a:schemeClr>
                  </a:solidFill>
                </a:rPr>
                <a:t>.</a:t>
              </a:r>
              <a:endParaRPr lang="en-US" sz="600" dirty="0">
                <a:solidFill>
                  <a:schemeClr val="bg1">
                    <a:alpha val="99000"/>
                  </a:schemeClr>
                </a:solidFill>
              </a:endParaRPr>
            </a:p>
          </p:txBody>
        </p:sp>
        <p:sp>
          <p:nvSpPr>
            <p:cNvPr id="15"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Componentes</a:t>
              </a:r>
              <a:r>
                <a:rPr lang="en-US" dirty="0" smtClean="0">
                  <a:solidFill>
                    <a:srgbClr val="FFFFFF">
                      <a:alpha val="99000"/>
                    </a:srgbClr>
                  </a:solidFill>
                  <a:ea typeface="Segoe UI" pitchFamily="34" charset="0"/>
                  <a:cs typeface="Segoe UI" pitchFamily="34" charset="0"/>
                </a:rPr>
                <a:t> </a:t>
              </a:r>
              <a:r>
                <a:rPr lang="en-US" dirty="0" err="1" smtClean="0">
                  <a:solidFill>
                    <a:srgbClr val="FFFFFF">
                      <a:alpha val="99000"/>
                    </a:srgbClr>
                  </a:solidFill>
                  <a:ea typeface="Segoe UI" pitchFamily="34" charset="0"/>
                  <a:cs typeface="Segoe UI" pitchFamily="34" charset="0"/>
                </a:rPr>
                <a:t>WinRT</a:t>
              </a:r>
              <a:endParaRPr lang="en-US" dirty="0">
                <a:solidFill>
                  <a:srgbClr val="FFFFFF">
                    <a:alpha val="99000"/>
                  </a:srgbClr>
                </a:solidFill>
                <a:ea typeface="Segoe UI" pitchFamily="34" charset="0"/>
                <a:cs typeface="Segoe UI" pitchFamily="34" charset="0"/>
              </a:endParaRPr>
            </a:p>
          </p:txBody>
        </p:sp>
      </p:grpSp>
      <p:grpSp>
        <p:nvGrpSpPr>
          <p:cNvPr id="10" name="Group 1279"/>
          <p:cNvGrpSpPr/>
          <p:nvPr/>
        </p:nvGrpSpPr>
        <p:grpSpPr>
          <a:xfrm>
            <a:off x="7202575" y="1293322"/>
            <a:ext cx="1656184" cy="2160240"/>
            <a:chOff x="2808459" y="1630339"/>
            <a:chExt cx="2668680" cy="2293667"/>
          </a:xfrm>
          <a:solidFill>
            <a:schemeClr val="accent1"/>
          </a:solidFill>
        </p:grpSpPr>
        <p:sp>
          <p:nvSpPr>
            <p:cNvPr id="12" name="Rectangle 1280"/>
            <p:cNvSpPr/>
            <p:nvPr/>
          </p:nvSpPr>
          <p:spPr bwMode="auto">
            <a:xfrm>
              <a:off x="2808459" y="2546213"/>
              <a:ext cx="2668680" cy="13777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46630" rIns="46630" bIns="46630"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nSpc>
                  <a:spcPct val="90000"/>
                </a:lnSpc>
                <a:spcBef>
                  <a:spcPts val="450"/>
                </a:spcBef>
                <a:buFont typeface="Arial"/>
                <a:buChar char="•"/>
              </a:pPr>
              <a:r>
                <a:rPr lang="en-US" sz="1400" dirty="0" err="1" smtClean="0">
                  <a:solidFill>
                    <a:schemeClr val="bg1">
                      <a:alpha val="99000"/>
                    </a:schemeClr>
                  </a:solidFill>
                </a:rPr>
                <a:t>Código</a:t>
              </a:r>
              <a:r>
                <a:rPr lang="en-US" sz="1400" dirty="0" smtClean="0">
                  <a:solidFill>
                    <a:schemeClr val="bg1">
                      <a:alpha val="99000"/>
                    </a:schemeClr>
                  </a:solidFill>
                </a:rPr>
                <a:t> </a:t>
              </a:r>
              <a:r>
                <a:rPr lang="en-US" sz="1400" dirty="0" err="1" smtClean="0">
                  <a:solidFill>
                    <a:schemeClr val="bg1">
                      <a:alpha val="99000"/>
                    </a:schemeClr>
                  </a:solidFill>
                </a:rPr>
                <a:t>manejado</a:t>
              </a:r>
              <a:r>
                <a:rPr lang="en-US" sz="1400" dirty="0" smtClean="0">
                  <a:solidFill>
                    <a:schemeClr val="bg1">
                      <a:alpha val="99000"/>
                    </a:schemeClr>
                  </a:solidFill>
                </a:rPr>
                <a:t> </a:t>
              </a:r>
              <a:r>
                <a:rPr lang="en-US" sz="1400" dirty="0" err="1" smtClean="0">
                  <a:solidFill>
                    <a:schemeClr val="bg1">
                      <a:alpha val="99000"/>
                    </a:schemeClr>
                  </a:solidFill>
                </a:rPr>
                <a:t>común</a:t>
              </a:r>
              <a:r>
                <a:rPr lang="en-US" sz="1400" dirty="0" smtClean="0">
                  <a:solidFill>
                    <a:schemeClr val="bg1">
                      <a:alpha val="99000"/>
                    </a:schemeClr>
                  </a:solidFill>
                </a:rPr>
                <a:t> a </a:t>
              </a:r>
              <a:r>
                <a:rPr lang="en-US" sz="1400" dirty="0" err="1" smtClean="0">
                  <a:solidFill>
                    <a:schemeClr val="bg1">
                      <a:alpha val="99000"/>
                    </a:schemeClr>
                  </a:solidFill>
                </a:rPr>
                <a:t>las</a:t>
              </a:r>
              <a:r>
                <a:rPr lang="en-US" sz="1400" dirty="0" smtClean="0">
                  <a:solidFill>
                    <a:schemeClr val="bg1">
                      <a:alpha val="99000"/>
                    </a:schemeClr>
                  </a:solidFill>
                </a:rPr>
                <a:t> </a:t>
              </a:r>
              <a:r>
                <a:rPr lang="en-US" sz="1400" dirty="0" err="1" smtClean="0">
                  <a:solidFill>
                    <a:schemeClr val="bg1">
                      <a:alpha val="99000"/>
                    </a:schemeClr>
                  </a:solidFill>
                </a:rPr>
                <a:t>plataformas</a:t>
              </a:r>
              <a:r>
                <a:rPr lang="en-US" sz="1400" dirty="0" smtClean="0">
                  <a:solidFill>
                    <a:schemeClr val="bg1">
                      <a:alpha val="99000"/>
                    </a:schemeClr>
                  </a:solidFill>
                </a:rPr>
                <a:t>.</a:t>
              </a:r>
              <a:endParaRPr lang="en-US" sz="900" dirty="0">
                <a:solidFill>
                  <a:schemeClr val="bg1">
                    <a:alpha val="99000"/>
                  </a:schemeClr>
                </a:solidFill>
              </a:endParaRPr>
            </a:p>
          </p:txBody>
        </p:sp>
        <p:sp>
          <p:nvSpPr>
            <p:cNvPr id="13" name="Rectangle 1281"/>
            <p:cNvSpPr/>
            <p:nvPr/>
          </p:nvSpPr>
          <p:spPr bwMode="auto">
            <a:xfrm>
              <a:off x="2808459" y="1630339"/>
              <a:ext cx="2668680" cy="9158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Portable Class Library</a:t>
              </a:r>
              <a:endParaRPr lang="en-US" dirty="0">
                <a:solidFill>
                  <a:srgbClr val="FFFFFF">
                    <a:alpha val="99000"/>
                  </a:srgbClr>
                </a:solidFill>
                <a:ea typeface="Segoe UI" pitchFamily="34" charset="0"/>
                <a:cs typeface="Segoe UI" pitchFamily="34" charset="0"/>
              </a:endParaRPr>
            </a:p>
          </p:txBody>
        </p:sp>
      </p:grpSp>
      <p:sp>
        <p:nvSpPr>
          <p:cNvPr id="4" name="Título 3"/>
          <p:cNvSpPr>
            <a:spLocks noGrp="1"/>
          </p:cNvSpPr>
          <p:nvPr>
            <p:ph type="title"/>
          </p:nvPr>
        </p:nvSpPr>
        <p:spPr/>
        <p:txBody>
          <a:bodyPr/>
          <a:lstStyle/>
          <a:p>
            <a:pPr algn="l"/>
            <a:r>
              <a:rPr lang="es-ES" sz="2400" b="1" dirty="0" smtClean="0">
                <a:latin typeface="Exo" panose="02000303000000000000" pitchFamily="50" charset="0"/>
              </a:rPr>
              <a:t>TÉCNICAS DE </a:t>
            </a:r>
            <a:r>
              <a:rPr lang="es-ES" sz="2400" b="1" dirty="0" smtClean="0">
                <a:solidFill>
                  <a:srgbClr val="FF0000"/>
                </a:solidFill>
                <a:latin typeface="Exo" panose="02000303000000000000" pitchFamily="50" charset="0"/>
              </a:rPr>
              <a:t>REUTILIZACIÓN</a:t>
            </a:r>
            <a:endParaRPr lang="es-ES" sz="2400" b="1" dirty="0">
              <a:solidFill>
                <a:srgbClr val="FF0000"/>
              </a:solidFill>
              <a:latin typeface="Exo" panose="02000303000000000000" pitchFamily="50" charset="0"/>
            </a:endParaRPr>
          </a:p>
        </p:txBody>
      </p:sp>
    </p:spTree>
    <p:extLst>
      <p:ext uri="{BB962C8B-B14F-4D97-AF65-F5344CB8AC3E}">
        <p14:creationId xmlns:p14="http://schemas.microsoft.com/office/powerpoint/2010/main" val="214311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4546"/>
            <a:ext cx="9187636" cy="5168045"/>
          </a:xfrm>
          <a:prstGeom prst="rect">
            <a:avLst/>
          </a:prstGeom>
          <a:noFill/>
          <a:ln>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329636" y="361950"/>
            <a:ext cx="6858000" cy="523220"/>
          </a:xfrm>
          <a:prstGeom prst="rect">
            <a:avLst/>
          </a:prstGeom>
          <a:solidFill>
            <a:srgbClr val="FF0000">
              <a:alpha val="65098"/>
            </a:srgbClr>
          </a:solidFill>
          <a:ln>
            <a:solidFill>
              <a:srgbClr val="FF0000"/>
            </a:solid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800" dirty="0" smtClean="0">
                <a:solidFill>
                  <a:schemeClr val="tx1">
                    <a:lumMod val="75000"/>
                    <a:lumOff val="25000"/>
                  </a:schemeClr>
                </a:solidFill>
                <a:latin typeface="Rockwell" panose="02060603020205020403" pitchFamily="18" charset="0"/>
              </a:rPr>
              <a:t> </a:t>
            </a:r>
            <a:r>
              <a:rPr lang="es-ES" sz="2800" dirty="0" smtClean="0">
                <a:solidFill>
                  <a:schemeClr val="bg1"/>
                </a:solidFill>
                <a:latin typeface="Segoe WP Light"/>
                <a:cs typeface="Segoe WP Light"/>
              </a:rPr>
              <a:t>Hoy, llegan las Aplicaciones Universales</a:t>
            </a:r>
          </a:p>
        </p:txBody>
      </p:sp>
    </p:spTree>
    <p:extLst>
      <p:ext uri="{BB962C8B-B14F-4D97-AF65-F5344CB8AC3E}">
        <p14:creationId xmlns:p14="http://schemas.microsoft.com/office/powerpoint/2010/main" val="12661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4421</TotalTime>
  <Words>1498</Words>
  <Application>Microsoft Office PowerPoint</Application>
  <PresentationFormat>Presentación en pantalla (16:9)</PresentationFormat>
  <Paragraphs>368</Paragraphs>
  <Slides>41</Slides>
  <Notes>5</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41</vt:i4>
      </vt:variant>
    </vt:vector>
  </HeadingPairs>
  <TitlesOfParts>
    <vt:vector size="57" baseType="lpstr">
      <vt:lpstr>Gulim</vt:lpstr>
      <vt:lpstr>ＭＳ Ｐゴシック</vt:lpstr>
      <vt:lpstr>Aller</vt:lpstr>
      <vt:lpstr>Arial</vt:lpstr>
      <vt:lpstr>Calibri</vt:lpstr>
      <vt:lpstr>Courier New</vt:lpstr>
      <vt:lpstr>Exo</vt:lpstr>
      <vt:lpstr>Helvetica Light</vt:lpstr>
      <vt:lpstr>Nokia Pure Text</vt:lpstr>
      <vt:lpstr>Rockwell</vt:lpstr>
      <vt:lpstr>Segoe UI</vt:lpstr>
      <vt:lpstr>Segoe UI Semibold</vt:lpstr>
      <vt:lpstr>Segoe WP Light</vt:lpstr>
      <vt:lpstr>Segoe WP SemiLight</vt:lpstr>
      <vt:lpstr>Times New Roman</vt:lpstr>
      <vt:lpstr>Light Version</vt:lpstr>
      <vt:lpstr>Presentación de PowerPoint</vt:lpstr>
      <vt:lpstr>Presentación de PowerPoint</vt:lpstr>
      <vt:lpstr>Desarrollo Apps móviles .NET OBJETIVOS</vt:lpstr>
      <vt:lpstr>WINDOWS PHONE. UN POCO DE HISTORIA</vt:lpstr>
      <vt:lpstr>WINDOWS PHONE. UN POCO DE HISTORIA</vt:lpstr>
      <vt:lpstr>Presentación de PowerPoint</vt:lpstr>
      <vt:lpstr>TÉCNICAS DE REUTILIZACIÓN</vt:lpstr>
      <vt:lpstr>TÉCNICAS DE REUTILIZACIÓN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DEMO</vt:lpstr>
      <vt:lpstr>Presentación de PowerPoint</vt:lpstr>
      <vt:lpstr>Presentación de PowerPoint</vt:lpstr>
      <vt:lpstr>DEMO</vt:lpstr>
      <vt:lpstr>Presentación de PowerPoint</vt:lpstr>
      <vt:lpstr>Presentación de PowerPoint</vt:lpstr>
      <vt:lpstr>Presentación de PowerPoint</vt:lpstr>
      <vt:lpstr>Presentación de PowerPoint</vt:lpstr>
      <vt:lpstr>DEMO</vt:lpstr>
      <vt:lpstr>Presentación de PowerPoint</vt:lpstr>
      <vt:lpstr>WINDOWS 10</vt:lpstr>
      <vt:lpstr>MICROSOFT HOLOLENS</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GRACIAS A TODOS!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466</cp:revision>
  <dcterms:created xsi:type="dcterms:W3CDTF">2013-04-14T10:12:28Z</dcterms:created>
  <dcterms:modified xsi:type="dcterms:W3CDTF">2015-02-22T11:58:41Z</dcterms:modified>
</cp:coreProperties>
</file>